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6" r:id="rId17"/>
    <p:sldId id="280" r:id="rId18"/>
    <p:sldId id="279" r:id="rId19"/>
    <p:sldId id="311" r:id="rId20"/>
    <p:sldId id="316" r:id="rId21"/>
    <p:sldId id="312" r:id="rId22"/>
    <p:sldId id="313" r:id="rId23"/>
    <p:sldId id="315" r:id="rId24"/>
    <p:sldId id="314" r:id="rId25"/>
    <p:sldId id="31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6441" autoAdjust="0"/>
  </p:normalViewPr>
  <p:slideViewPr>
    <p:cSldViewPr>
      <p:cViewPr>
        <p:scale>
          <a:sx n="78" d="100"/>
          <a:sy n="78" d="100"/>
        </p:scale>
        <p:origin x="-87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E96B-3163-400C-8B7A-58E23353C07E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803A-FD66-4060-9D92-0688E9EBB8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678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FDBE-A11A-4CAF-9360-D613DE6B14C8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18695-B4AD-460B-ACCB-4EC53B1FA4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8695-B4AD-460B-ACCB-4EC53B1FA43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4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8695-B4AD-460B-ACCB-4EC53B1FA43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H -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211144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211144" cy="9906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194376" y="6630352"/>
            <a:ext cx="1524000" cy="228600"/>
          </a:xfrm>
        </p:spPr>
        <p:txBody>
          <a:bodyPr/>
          <a:lstStyle>
            <a:lvl1pPr>
              <a:defRPr sz="1200"/>
            </a:lvl1pPr>
          </a:lstStyle>
          <a:p>
            <a:fld id="{DF31A234-4916-495D-91C6-FCEAE5CA27F9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629400" cy="228600"/>
          </a:xfrm>
        </p:spPr>
        <p:txBody>
          <a:bodyPr/>
          <a:lstStyle/>
          <a:p>
            <a:r>
              <a:rPr lang="fr-CA" dirty="0" smtClean="0"/>
              <a:t>TIME 2016, UNAM, Mexico City, Mexico, </a:t>
            </a:r>
            <a:r>
              <a:rPr lang="fr-CA" dirty="0" err="1" smtClean="0"/>
              <a:t>June</a:t>
            </a:r>
            <a:r>
              <a:rPr lang="fr-CA" dirty="0" smtClean="0"/>
              <a:t> 29th - July 2nd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696776" y="6630352"/>
            <a:ext cx="447224" cy="228600"/>
          </a:xfrm>
        </p:spPr>
        <p:txBody>
          <a:bodyPr/>
          <a:lstStyle>
            <a:lvl1pPr>
              <a:defRPr sz="1200"/>
            </a:lvl1pPr>
          </a:lstStyle>
          <a:p>
            <a:fld id="{AABFDBA4-3F63-4DCC-A939-09D1C304CC29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5677"/>
            <a:ext cx="971600" cy="55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B323-D400-4383-B796-28557025C59D}" type="datetime1">
              <a:rPr lang="fr-CA" smtClean="0"/>
              <a:t>2016-06-15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6DB-D5BF-424C-82E6-927FD4C5469F}" type="datetime1">
              <a:rPr lang="fr-CA" smtClean="0"/>
              <a:t>2016-06-15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H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152128"/>
          </a:xfrm>
        </p:spPr>
        <p:txBody>
          <a:bodyPr>
            <a:no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435280" cy="4824536"/>
          </a:xfrm>
        </p:spPr>
        <p:txBody>
          <a:bodyPr>
            <a:noAutofit/>
          </a:bodyPr>
          <a:lstStyle>
            <a:lvl1pPr algn="just">
              <a:defRPr sz="2800"/>
            </a:lvl1pPr>
            <a:lvl2pPr>
              <a:defRPr sz="26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171436" y="6631305"/>
            <a:ext cx="1524000" cy="228600"/>
          </a:xfrm>
        </p:spPr>
        <p:txBody>
          <a:bodyPr/>
          <a:lstStyle>
            <a:lvl1pPr>
              <a:defRPr sz="1200"/>
            </a:lvl1pPr>
          </a:lstStyle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670178" y="6629400"/>
            <a:ext cx="447224" cy="228600"/>
          </a:xfrm>
        </p:spPr>
        <p:txBody>
          <a:bodyPr/>
          <a:lstStyle>
            <a:lvl1pPr>
              <a:defRPr sz="1200"/>
            </a:lvl1pPr>
          </a:lstStyle>
          <a:p>
            <a:fld id="{AABFDBA4-3F63-4DCC-A939-09D1C304CC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0" y="6629400"/>
            <a:ext cx="6629400" cy="22860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fr-CA" dirty="0" smtClean="0"/>
              <a:t>TIME 2016, UNAM, Mexico City, Mexico, </a:t>
            </a:r>
            <a:r>
              <a:rPr lang="fr-CA" dirty="0" err="1" smtClean="0"/>
              <a:t>June</a:t>
            </a:r>
            <a:r>
              <a:rPr lang="fr-CA" dirty="0" smtClean="0"/>
              <a:t> 29th - July 2nd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12BDDC1-4728-4090-80DB-9054B36441A0}" type="datetime1">
              <a:rPr lang="fr-CA" smtClean="0"/>
              <a:t>2016-06-15</a:t>
            </a:fld>
            <a:endParaRPr lang="fr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18A7AA-F84C-4F8D-9E33-47C4138059B7}" type="datetime1">
              <a:rPr lang="fr-CA" smtClean="0"/>
              <a:t>2016-06-15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15BB19-D94C-42ED-8272-E82162A4C13F}" type="datetime1">
              <a:rPr lang="fr-CA" smtClean="0"/>
              <a:t>2016-06-15</a:t>
            </a:fld>
            <a:endParaRPr lang="fr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52128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grpSp>
        <p:nvGrpSpPr>
          <p:cNvPr id="28" name="Group 20"/>
          <p:cNvGrpSpPr/>
          <p:nvPr userDrawn="1"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9" name="Rectangle 28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Date Placeholder 16"/>
          <p:cNvSpPr>
            <a:spLocks noGrp="1"/>
          </p:cNvSpPr>
          <p:nvPr>
            <p:ph type="dt" sz="half" idx="10"/>
          </p:nvPr>
        </p:nvSpPr>
        <p:spPr>
          <a:xfrm>
            <a:off x="7171436" y="6631305"/>
            <a:ext cx="1524000" cy="228600"/>
          </a:xfrm>
        </p:spPr>
        <p:txBody>
          <a:bodyPr/>
          <a:lstStyle>
            <a:lvl1pPr>
              <a:defRPr sz="1200"/>
            </a:lvl1pPr>
          </a:lstStyle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3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670178" y="6629400"/>
            <a:ext cx="447224" cy="228600"/>
          </a:xfrm>
        </p:spPr>
        <p:txBody>
          <a:bodyPr/>
          <a:lstStyle>
            <a:lvl1pPr>
              <a:defRPr sz="1200"/>
            </a:lvl1pPr>
          </a:lstStyle>
          <a:p>
            <a:fld id="{AABFDBA4-3F63-4DCC-A939-09D1C304CC29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4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0" y="6629400"/>
            <a:ext cx="6629400" cy="22860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fr-CA" dirty="0" smtClean="0"/>
              <a:t>TIME 2016, UNAM, Mexico City, Mexico, </a:t>
            </a:r>
            <a:r>
              <a:rPr lang="fr-CA" dirty="0" err="1" smtClean="0"/>
              <a:t>June</a:t>
            </a:r>
            <a:r>
              <a:rPr lang="fr-CA" dirty="0" smtClean="0"/>
              <a:t> 29th - July 2nd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3AEC-A8D4-4825-97A9-29DB738F6AD2}" type="datetime1">
              <a:rPr lang="fr-CA" smtClean="0"/>
              <a:t>2016-06-15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D08D0D-DF65-4415-AB5D-5B4C4165E50D}" type="datetime1">
              <a:rPr lang="fr-CA" smtClean="0"/>
              <a:t>2016-06-15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616F-EDAB-4115-A32A-E5B6EDA03F5D}" type="datetime1">
              <a:rPr lang="fr-CA" smtClean="0"/>
              <a:t>2016-06-15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7DC692C-72FC-4568-9F82-FFE1BF199B00}" type="datetime1">
              <a:rPr lang="fr-CA" smtClean="0"/>
              <a:t>2016-06-15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18918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r-CA" dirty="0" smtClean="0"/>
              <a:t>TIME 2016, UNAM, Mexico City, Mexico, </a:t>
            </a:r>
            <a:r>
              <a:rPr lang="fr-CA" dirty="0" err="1" smtClean="0"/>
              <a:t>June</a:t>
            </a:r>
            <a:r>
              <a:rPr lang="fr-CA" dirty="0" smtClean="0"/>
              <a:t> 29th - July 2nd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ABFDBA4-3F63-4DCC-A939-09D1C304CC2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.etsmtl.ca/seg/mbeaud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Solving </a:t>
            </a:r>
            <a:r>
              <a:rPr lang="en-US" b="1" dirty="0"/>
              <a:t>T</a:t>
            </a:r>
            <a:r>
              <a:rPr lang="en-US" b="1" dirty="0" smtClean="0"/>
              <a:t>hird Degree Polynomial Equations</a:t>
            </a:r>
            <a:endParaRPr lang="en-US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6781800" cy="1008112"/>
          </a:xfrm>
        </p:spPr>
        <p:txBody>
          <a:bodyPr>
            <a:noAutofit/>
          </a:bodyPr>
          <a:lstStyle/>
          <a:p>
            <a:r>
              <a:rPr lang="fr-CA" sz="1400" dirty="0" smtClean="0">
                <a:solidFill>
                  <a:schemeClr val="tx2">
                    <a:lumMod val="50000"/>
                  </a:schemeClr>
                </a:solidFill>
              </a:rPr>
              <a:t>Michel Beaudin, michel.beaudin@etsmtl.ca</a:t>
            </a:r>
          </a:p>
          <a:p>
            <a:r>
              <a:rPr lang="fr-CA" sz="1400" dirty="0" smtClean="0">
                <a:solidFill>
                  <a:schemeClr val="tx2">
                    <a:lumMod val="50000"/>
                  </a:schemeClr>
                </a:solidFill>
              </a:rPr>
              <a:t>Frédérick Henri, frederick.henri@etsmtl.ca</a:t>
            </a:r>
          </a:p>
          <a:p>
            <a:r>
              <a:rPr lang="fr-CA" sz="1400" dirty="0" smtClean="0">
                <a:solidFill>
                  <a:schemeClr val="tx2">
                    <a:lumMod val="50000"/>
                  </a:schemeClr>
                </a:solidFill>
              </a:rPr>
              <a:t>École de technologie supérieure, Montréal, Québec, Canada</a:t>
            </a:r>
            <a:endParaRPr lang="fr-C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https://www.etsmtl.ca/ETS/media/Prive/logo/ETS-rouge-ecran-fond_transpar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5" name="AutoShape 4" descr="https://www.etsmtl.ca/ETS/media/Prive/logo/ETS-rouge-ecran-fond_transparent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6" name="AutoShape 6" descr="https://www.etsmtl.ca/ETS/media/Prive/logo/ETS-rouge-ecran-fond_transparent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smtClean="0"/>
              <a:t>TIME 2016, UNAM, Mexico City, Mexico, </a:t>
            </a:r>
            <a:r>
              <a:rPr lang="fr-CA" dirty="0" err="1" smtClean="0"/>
              <a:t>June</a:t>
            </a:r>
            <a:r>
              <a:rPr lang="fr-CA" smtClean="0"/>
              <a:t> 29th - July 2nd</a:t>
            </a:r>
            <a:endParaRPr lang="fr-CA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BD57-E148-4E76-BA63-D3350C371D50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3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first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With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Derive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 </a:t>
                </a:r>
                <a:r>
                  <a:rPr lang="fr-CA" dirty="0"/>
                  <a:t> (notice the </a:t>
                </a:r>
                <a:r>
                  <a:rPr lang="fr-CA" dirty="0" err="1"/>
                  <a:t>simplicity</a:t>
                </a:r>
                <a:r>
                  <a:rPr lang="fr-CA" dirty="0"/>
                  <a:t> of </a:t>
                </a:r>
                <a:r>
                  <a:rPr lang="fr-CA" dirty="0" err="1"/>
                  <a:t>these</a:t>
                </a:r>
                <a:r>
                  <a:rPr lang="fr-CA" dirty="0"/>
                  <a:t> solutions</a:t>
                </a:r>
                <a:r>
                  <a:rPr lang="fr-CA" dirty="0" smtClean="0"/>
                  <a:t>):</a:t>
                </a:r>
              </a:p>
              <a:p>
                <a:pPr marL="0" indent="0">
                  <a:buNone/>
                </a:pPr>
                <a:endParaRPr lang="fr-CA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CA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2000" dirty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i="1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fr-CA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i="1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fr-CA" sz="2000" b="0" i="1" smtClean="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CA" sz="2000" b="0" i="0" smtClean="0"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fr-CA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000" dirty="0"/>
              </a:p>
              <a:p>
                <a:pPr marL="0" indent="0">
                  <a:buNone/>
                </a:pPr>
                <a:endParaRPr lang="fr-CA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i="1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fr-CA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2000" i="1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fr-CA" sz="2000"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fr-CA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fr-CA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200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22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6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second </a:t>
            </a:r>
            <a:r>
              <a:rPr lang="fr-CA" dirty="0" err="1" smtClean="0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Consider </a:t>
                </a:r>
                <a:r>
                  <a:rPr lang="fr-CA" dirty="0" err="1" smtClean="0"/>
                  <a:t>now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this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other</a:t>
                </a:r>
                <a:r>
                  <a:rPr lang="fr-CA" dirty="0" smtClean="0"/>
                  <a:t> simple </a:t>
                </a:r>
                <a:r>
                  <a:rPr lang="en-US" dirty="0" smtClean="0"/>
                  <a:t>third </a:t>
                </a:r>
                <a:r>
                  <a:rPr lang="en-US" dirty="0"/>
                  <a:t>degree polynomial </a:t>
                </a:r>
                <a:r>
                  <a:rPr lang="en-US" dirty="0" smtClean="0"/>
                  <a:t>function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CA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/>
                        </a:rPr>
                        <m:t>−3</m:t>
                      </m:r>
                      <m:r>
                        <a:rPr lang="fr-CA" b="0" i="1" smtClean="0">
                          <a:latin typeface="Cambria Math"/>
                        </a:rPr>
                        <m:t>𝑥</m:t>
                      </m:r>
                      <m:r>
                        <a:rPr lang="fr-CA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fr-CA" b="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Having 2 critical points, we may expect this function to have 3 real roots.</a:t>
                </a:r>
              </a:p>
              <a:p>
                <a:pPr marL="0" indent="0">
                  <a:buNone/>
                </a:pPr>
                <a:r>
                  <a:rPr lang="en-US" dirty="0"/>
                  <a:t>Let’s look at the graph of the function to confirm this</a:t>
                </a:r>
                <a:r>
                  <a:rPr lang="en-US" dirty="0" smtClean="0"/>
                  <a:t>.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40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152128"/>
          </a:xfrm>
        </p:spPr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40" y="1916832"/>
            <a:ext cx="6762235" cy="45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3707904" y="3933056"/>
            <a:ext cx="432048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4499992" y="3933056"/>
            <a:ext cx="432048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4932040" y="3933056"/>
            <a:ext cx="432048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8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Again, </a:t>
                </a:r>
                <a:r>
                  <a:rPr lang="fr-CA" dirty="0" err="1" smtClean="0"/>
                  <a:t>let’s</a:t>
                </a:r>
                <a:r>
                  <a:rPr lang="fr-CA" dirty="0" smtClean="0"/>
                  <a:t> compare the solutions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obtain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when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solve</a:t>
                </a:r>
                <a:r>
                  <a:rPr lang="fr-CA" dirty="0" smtClean="0"/>
                  <a:t> the </a:t>
                </a:r>
                <a:r>
                  <a:rPr lang="fr-CA" dirty="0" err="1" smtClean="0"/>
                  <a:t>equation</a:t>
                </a:r>
                <a:endParaRPr lang="fr-CA" dirty="0" smtClean="0"/>
              </a:p>
              <a:p>
                <a:pPr marL="0" indent="0">
                  <a:buNone/>
                </a:pPr>
                <a:endParaRPr lang="fr-CA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CA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/>
                        </a:rPr>
                        <m:t>−3</m:t>
                      </m:r>
                      <m:r>
                        <a:rPr lang="fr-CA" b="0" i="1" smtClean="0">
                          <a:latin typeface="Cambria Math"/>
                        </a:rPr>
                        <m:t>𝑥</m:t>
                      </m:r>
                      <m:r>
                        <a:rPr lang="fr-CA" b="0" i="1" smtClean="0"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fr-CA" b="0" dirty="0" smtClean="0"/>
              </a:p>
              <a:p>
                <a:pPr marL="0" indent="0">
                  <a:buNone/>
                </a:pPr>
                <a:endParaRPr lang="fr-CA" sz="1000" dirty="0" smtClean="0"/>
              </a:p>
              <a:p>
                <a:pPr marL="0" indent="0">
                  <a:buNone/>
                </a:pPr>
                <a:r>
                  <a:rPr lang="fr-CA" dirty="0" err="1" smtClean="0"/>
                  <a:t>using</a:t>
                </a:r>
                <a:r>
                  <a:rPr lang="fr-CA" dirty="0" smtClean="0"/>
                  <a:t> 4 </a:t>
                </a:r>
                <a:r>
                  <a:rPr lang="fr-CA" dirty="0" err="1" smtClean="0"/>
                  <a:t>different</a:t>
                </a:r>
                <a:r>
                  <a:rPr lang="fr-CA" dirty="0" smtClean="0"/>
                  <a:t> CAS:</a:t>
                </a:r>
              </a:p>
              <a:p>
                <a:pPr marL="714375" indent="-357188"/>
                <a:r>
                  <a:rPr lang="fr-CA" dirty="0" err="1" smtClean="0"/>
                  <a:t>Maple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,</a:t>
                </a:r>
              </a:p>
              <a:p>
                <a:pPr marL="714375" indent="-357188"/>
                <a:r>
                  <a:rPr lang="fr-CA" dirty="0" err="1" smtClean="0"/>
                  <a:t>Mathematica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,</a:t>
                </a:r>
              </a:p>
              <a:p>
                <a:pPr marL="714375" indent="-357188"/>
                <a:r>
                  <a:rPr lang="fr-CA" dirty="0" smtClean="0"/>
                  <a:t>TI-</a:t>
                </a:r>
                <a:r>
                  <a:rPr lang="fr-CA" dirty="0" err="1" smtClean="0"/>
                  <a:t>Nspire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 and</a:t>
                </a:r>
              </a:p>
              <a:p>
                <a:pPr marL="714375" indent="-357188"/>
                <a:r>
                  <a:rPr lang="fr-CA" dirty="0" err="1" smtClean="0"/>
                  <a:t>Derive</a:t>
                </a:r>
                <a:r>
                  <a:rPr lang="fr-CA" sz="1400" baseline="70000" dirty="0" err="1" smtClean="0"/>
                  <a:t>TM</a:t>
                </a:r>
                <a:r>
                  <a:rPr lang="fr-CA" dirty="0" smtClean="0"/>
                  <a:t>.</a:t>
                </a:r>
                <a:endParaRPr lang="fr-CA" b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 b="-530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27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579296" cy="48245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With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Maple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 (</a:t>
                </a:r>
                <a:r>
                  <a:rPr lang="fr-CA" dirty="0" err="1" smtClean="0"/>
                  <a:t>it’s</a:t>
                </a:r>
                <a:r>
                  <a:rPr lang="fr-CA" dirty="0" smtClean="0"/>
                  <a:t> hard to </a:t>
                </a:r>
                <a:r>
                  <a:rPr lang="fr-CA" dirty="0" err="1" smtClean="0"/>
                  <a:t>believe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these</a:t>
                </a:r>
                <a:r>
                  <a:rPr lang="fr-CA" dirty="0" smtClean="0"/>
                  <a:t> are real values)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−4+4</m:t>
                              </m:r>
                              <m:r>
                                <m:rPr>
                                  <m:nor/>
                                </m:rPr>
                                <a:rPr lang="fr-CA" sz="1800" b="0" i="0" smtClean="0">
                                  <a:latin typeface="Cambria Math"/>
                                </a:rPr>
                                <m:t>I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−4+4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18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−4+4</m:t>
                              </m:r>
                              <m:r>
                                <m:rPr>
                                  <m:nor/>
                                </m:rPr>
                                <a:rPr lang="fr-CA" sz="1800" b="0" i="0" smtClean="0">
                                  <a:latin typeface="Cambria Math"/>
                                </a:rPr>
                                <m:t>I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−4+4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CA" sz="1800" b="0" i="0" smtClean="0">
                          <a:latin typeface="Cambria Math"/>
                        </a:rPr>
                        <m:t>I</m:t>
                      </m:r>
                      <m:rad>
                        <m:radPr>
                          <m:degHide m:val="on"/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sz="1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−4+4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−4+4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CA" sz="1800" b="0" i="0" smtClean="0">
                                          <a:latin typeface="Cambria Math"/>
                                        </a:rPr>
                                        <m:t>I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8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8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sz="18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6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r-CA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1600" i="1">
                                  <a:latin typeface="Cambria Math"/>
                                </a:rPr>
                                <m:t>−4+4</m:t>
                              </m:r>
                              <m:r>
                                <m:rPr>
                                  <m:nor/>
                                </m:rPr>
                                <a:rPr lang="fr-CA" sz="1600">
                                  <a:latin typeface="Cambria Math"/>
                                </a:rPr>
                                <m:t>I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600" i="1">
                                      <a:latin typeface="Cambria Math"/>
                                    </a:rPr>
                                    <m:t>−4+4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60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CA" sz="1600">
                          <a:latin typeface="Cambria Math"/>
                        </a:rPr>
                        <m:t>I</m:t>
                      </m:r>
                      <m:rad>
                        <m:radPr>
                          <m:degHide m:val="on"/>
                          <m:ctrlPr>
                            <a:rPr lang="fr-CA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sz="1600" i="1"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fr-CA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600" i="1">
                                      <a:latin typeface="Cambria Math"/>
                                    </a:rPr>
                                    <m:t>−4+4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60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−4+4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CA" sz="1600">
                                          <a:latin typeface="Cambria Math"/>
                                        </a:rPr>
                                        <m:t>I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sz="1600" dirty="0"/>
              </a:p>
              <a:p>
                <a:pPr marL="0" indent="0">
                  <a:buNone/>
                </a:pPr>
                <a:endParaRPr lang="fr-CA" sz="22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579296" cy="4824537"/>
              </a:xfrm>
              <a:blipFill rotWithShape="1">
                <a:blip r:embed="rId2"/>
                <a:stretch>
                  <a:fillRect l="-2488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With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Mathematica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: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−1+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fr-CA" sz="1800" b="0" i="0" smtClean="0">
                                          <a:latin typeface="Cambria Math"/>
                                        </a:rPr>
                                        <m:t>i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8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8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i="1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fr-CA" sz="1800" b="0" i="0" smtClean="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1800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fr-CA" sz="1800" b="0" i="0" smtClean="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fr-CA" sz="18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1800" b="0" i="1" smtClean="0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fr-CA" sz="1800" b="0" i="0" smtClean="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1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fr-CA" sz="1800" b="0" i="0" smtClean="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fr-CA" sz="1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1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A" sz="1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m:rPr>
                                      <m:nor/>
                                    </m:rPr>
                                    <a:rPr lang="fr-CA" sz="1800" b="0" i="0" smtClean="0">
                                      <a:latin typeface="Cambria Math"/>
                                    </a:rPr>
                                    <m:t>i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1226" b="-28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9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With </a:t>
                </a:r>
                <a:r>
                  <a:rPr lang="fr-CA" dirty="0"/>
                  <a:t>TI-</a:t>
                </a:r>
                <a:r>
                  <a:rPr lang="fr-CA" dirty="0" err="1"/>
                  <a:t>Nspire</a:t>
                </a:r>
                <a:r>
                  <a:rPr lang="fr-CA" sz="1600" baseline="70000" dirty="0" err="1"/>
                  <a:t>TM</a:t>
                </a:r>
                <a:r>
                  <a:rPr lang="fr-CA" sz="1600" baseline="70000" dirty="0"/>
                  <a:t> </a:t>
                </a:r>
                <a:r>
                  <a:rPr lang="fr-CA" dirty="0" smtClean="0"/>
                  <a:t>: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fr-CA" sz="1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fr-CA" sz="1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A" sz="18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fr-CA" sz="1800" i="1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fr-CA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1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CA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A" sz="1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fr-CA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CA" sz="1800" i="1">
                                          <a:latin typeface="Cambria Math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fr-CA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122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second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With </a:t>
                </a:r>
                <a:r>
                  <a:rPr lang="fr-CA" dirty="0" err="1" smtClean="0"/>
                  <a:t>Derive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 </a:t>
                </a:r>
                <a:r>
                  <a:rPr lang="fr-CA" dirty="0"/>
                  <a:t> </a:t>
                </a:r>
                <a:r>
                  <a:rPr lang="fr-CA" dirty="0" smtClean="0"/>
                  <a:t>(</a:t>
                </a:r>
                <a:r>
                  <a:rPr lang="fr-CA" dirty="0" err="1" smtClean="0"/>
                  <a:t>again</a:t>
                </a:r>
                <a:r>
                  <a:rPr lang="fr-CA" dirty="0" smtClean="0"/>
                  <a:t>, </a:t>
                </a:r>
                <a:r>
                  <a:rPr lang="fr-CA" dirty="0" err="1" smtClean="0"/>
                  <a:t>so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much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simpler</a:t>
                </a:r>
                <a:r>
                  <a:rPr lang="fr-CA" dirty="0" smtClean="0"/>
                  <a:t>):</a:t>
                </a:r>
              </a:p>
              <a:p>
                <a:pPr marL="0" indent="0">
                  <a:buNone/>
                </a:pPr>
                <a:endParaRPr lang="fr-CA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2</m:t>
                      </m:r>
                      <m:r>
                        <a:rPr lang="fr-CA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fr-CA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CA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fr-CA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CA" sz="2000" dirty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r>
                        <a:rPr lang="fr-CA" sz="2000" i="1">
                          <a:latin typeface="Cambria Math"/>
                        </a:rPr>
                        <m:t>2</m:t>
                      </m:r>
                      <m:r>
                        <a:rPr lang="fr-CA" sz="20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fr-CA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20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CA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CA" sz="2000" dirty="0"/>
              </a:p>
              <a:p>
                <a:pPr marL="0" indent="0">
                  <a:buNone/>
                </a:pPr>
                <a:endParaRPr lang="fr-CA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>
                          <a:latin typeface="Cambria Math"/>
                        </a:rPr>
                        <m:t>2</m:t>
                      </m:r>
                      <m:r>
                        <a:rPr lang="fr-CA" sz="20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fr-CA" sz="20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A" sz="200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CA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  <a:ea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CA" sz="2000" dirty="0"/>
              </a:p>
              <a:p>
                <a:pPr marL="0" indent="0">
                  <a:buNone/>
                </a:pPr>
                <a:endParaRPr lang="fr-CA" sz="2200" dirty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22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61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Our goal is to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create a new function for TI-</a:t>
                </a:r>
                <a:r>
                  <a:rPr lang="en-US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Nspire</a:t>
                </a:r>
                <a:r>
                  <a:rPr lang="en-US" dirty="0" smtClean="0"/>
                  <a:t> that finds the roots of a third degree polynomial function while:</a:t>
                </a:r>
              </a:p>
              <a:p>
                <a:pPr marL="989013" indent="-546100"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lphaLcPeriod"/>
                </a:pPr>
                <a:r>
                  <a:rPr lang="fr-CA" dirty="0" err="1" smtClean="0"/>
                  <a:t>avoiding</a:t>
                </a:r>
                <a:r>
                  <a:rPr lang="fr-CA" dirty="0" smtClean="0"/>
                  <a:t> the </a:t>
                </a:r>
                <a:r>
                  <a:rPr lang="fr-CA" dirty="0" err="1" smtClean="0"/>
                  <a:t>presence</a:t>
                </a:r>
                <a:r>
                  <a:rPr lang="fr-CA" dirty="0" smtClean="0"/>
                  <a:t> of </a:t>
                </a:r>
                <a:r>
                  <a:rPr lang="fr-CA" dirty="0" err="1" smtClean="0"/>
                  <a:t>radicals</a:t>
                </a:r>
                <a:r>
                  <a:rPr lang="fr-CA" dirty="0" smtClean="0"/>
                  <a:t> in the </a:t>
                </a:r>
                <a:r>
                  <a:rPr lang="fr-CA" dirty="0" err="1" smtClean="0"/>
                  <a:t>denominators</a:t>
                </a:r>
                <a:r>
                  <a:rPr lang="fr-CA" dirty="0" smtClean="0"/>
                  <a:t> of the </a:t>
                </a:r>
                <a:r>
                  <a:rPr lang="fr-CA" dirty="0" err="1" smtClean="0"/>
                  <a:t>roots</a:t>
                </a:r>
                <a:r>
                  <a:rPr lang="fr-CA" dirty="0" smtClean="0"/>
                  <a:t>;</a:t>
                </a:r>
                <a:endParaRPr lang="en-US" dirty="0" smtClean="0"/>
              </a:p>
              <a:p>
                <a:pPr marL="989013" indent="-546100"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lphaLcPeriod"/>
                </a:pPr>
                <a:r>
                  <a:rPr lang="fr-CA" dirty="0" err="1" smtClean="0"/>
                  <a:t>avoiding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needless</a:t>
                </a:r>
                <a:r>
                  <a:rPr lang="fr-CA" dirty="0" smtClean="0"/>
                  <a:t> occurrence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fr-CA" dirty="0" smtClean="0"/>
                  <a:t> in the real </a:t>
                </a:r>
                <a:r>
                  <a:rPr lang="fr-CA" dirty="0" err="1" smtClean="0"/>
                  <a:t>roots</a:t>
                </a:r>
                <a:r>
                  <a:rPr lang="en-US" dirty="0"/>
                  <a:t> </a:t>
                </a:r>
                <a:r>
                  <a:rPr lang="en-US" dirty="0" smtClean="0"/>
                  <a:t>and using, instead, trig expressions for the roots;</a:t>
                </a:r>
              </a:p>
              <a:p>
                <a:pPr marL="0" indent="0">
                  <a:buNone/>
                </a:pPr>
                <a:endParaRPr lang="fr-CA" sz="1000" dirty="0" smtClean="0"/>
              </a:p>
              <a:p>
                <a:pPr marL="0" indent="0">
                  <a:buNone/>
                </a:pPr>
                <a:r>
                  <a:rPr lang="fr-CA" dirty="0" smtClean="0"/>
                  <a:t>The </a:t>
                </a:r>
                <a:r>
                  <a:rPr lang="fr-CA" dirty="0" err="1" smtClean="0"/>
                  <a:t>next</a:t>
                </a:r>
                <a:r>
                  <a:rPr lang="fr-CA" dirty="0" smtClean="0"/>
                  <a:t> slides </a:t>
                </a:r>
                <a:r>
                  <a:rPr lang="fr-CA" dirty="0" err="1" smtClean="0"/>
                  <a:t>present</a:t>
                </a:r>
                <a:r>
                  <a:rPr lang="fr-CA" dirty="0" smtClean="0"/>
                  <a:t> the </a:t>
                </a:r>
                <a:r>
                  <a:rPr lang="fr-CA" dirty="0" err="1" smtClean="0"/>
                  <a:t>algorithm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will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implement</a:t>
                </a:r>
                <a:r>
                  <a:rPr lang="fr-CA" dirty="0" smtClean="0"/>
                  <a:t>.</a:t>
                </a:r>
                <a:endParaRPr lang="fr-CA" dirty="0"/>
              </a:p>
            </p:txBody>
          </p:sp>
        </mc:Choice>
        <mc:Fallback xmlns=""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69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new function has been implemented by Michel Beaudin and can be downloaded.  Go to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https://cours.etsmtl.ca/seg/mbeaudin/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And save the TI-</a:t>
            </a:r>
            <a:r>
              <a:rPr lang="en-US" dirty="0" err="1"/>
              <a:t>Nspire</a:t>
            </a:r>
            <a:r>
              <a:rPr lang="en-US" dirty="0"/>
              <a:t> CX CAS library “</a:t>
            </a:r>
            <a:r>
              <a:rPr lang="en-US" dirty="0" err="1"/>
              <a:t>Kit_ETS_MB</a:t>
            </a:r>
            <a:r>
              <a:rPr lang="en-US" dirty="0"/>
              <a:t>” into </a:t>
            </a:r>
            <a:r>
              <a:rPr lang="en-US" dirty="0" err="1"/>
              <a:t>MyLib</a:t>
            </a:r>
            <a:r>
              <a:rPr lang="en-US" dirty="0"/>
              <a:t>.  The name of the function is “</a:t>
            </a:r>
            <a:r>
              <a:rPr lang="en-US" dirty="0" err="1"/>
              <a:t>compact_cubic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function DOES NOT overwrite TI “zeros” function.  It should be used when “simple answers” is what a user wants.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23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Abstract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Starting </a:t>
            </a:r>
            <a:r>
              <a:rPr lang="en-US" sz="2800" dirty="0"/>
              <a:t>with some concrete examples, we use TI-</a:t>
            </a:r>
            <a:r>
              <a:rPr lang="en-US" sz="2800" dirty="0" err="1"/>
              <a:t>Nspire</a:t>
            </a:r>
            <a:r>
              <a:rPr lang="en-US" sz="2800" dirty="0"/>
              <a:t> CX CAS to solve third degree polynomial equations with real coefficients. Then we compare the answers obtained to the ones provided by other </a:t>
            </a:r>
            <a:r>
              <a:rPr lang="en-US" sz="2800" dirty="0" smtClean="0"/>
              <a:t>CAS.</a:t>
            </a:r>
          </a:p>
          <a:p>
            <a:pPr marL="0" indent="0" algn="just">
              <a:buNone/>
            </a:pPr>
            <a:r>
              <a:rPr lang="en-US" sz="2800" dirty="0" smtClean="0"/>
              <a:t>Using </a:t>
            </a:r>
            <a:r>
              <a:rPr lang="en-US" sz="2800" dirty="0" err="1"/>
              <a:t>Cardano’s</a:t>
            </a:r>
            <a:r>
              <a:rPr lang="en-US" sz="2800" dirty="0"/>
              <a:t> method or François </a:t>
            </a:r>
            <a:r>
              <a:rPr lang="en-US" sz="2800" dirty="0" err="1"/>
              <a:t>Viète’s</a:t>
            </a:r>
            <a:r>
              <a:rPr lang="en-US" sz="2800" dirty="0"/>
              <a:t> formulas, we create a homemade function allowing </a:t>
            </a:r>
            <a:r>
              <a:rPr lang="en-US" sz="2800" dirty="0" err="1"/>
              <a:t>Nspire</a:t>
            </a:r>
            <a:r>
              <a:rPr lang="en-US" sz="2800" dirty="0"/>
              <a:t> to produce clear and compact answers for the solutions of a third degree polynomial equation: "Everything should be made as simple as possible, but not simpler".</a:t>
            </a:r>
            <a:endParaRPr lang="fr-CA" sz="28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AutoShape 2" descr="https://www.etsmtl.ca/ETS/media/Prive/logo/ETS-rouge-ecran-fond_transpar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03EB-7366-408B-AE0D-4AEEB95A83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86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For </a:t>
            </a:r>
            <a:r>
              <a:rPr lang="fr-CA" dirty="0" err="1" smtClean="0"/>
              <a:t>example</a:t>
            </a:r>
            <a:r>
              <a:rPr lang="fr-CA" dirty="0" smtClean="0"/>
              <a:t>,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function</a:t>
            </a:r>
            <a:r>
              <a:rPr lang="fr-CA" dirty="0" smtClean="0"/>
              <a:t> </a:t>
            </a:r>
            <a:r>
              <a:rPr lang="fr-CA" dirty="0" err="1" smtClean="0"/>
              <a:t>yields</a:t>
            </a:r>
            <a:r>
              <a:rPr lang="fr-CA" dirty="0" smtClean="0"/>
              <a:t> </a:t>
            </a:r>
            <a:r>
              <a:rPr lang="fr-CA" dirty="0" err="1" smtClean="0"/>
              <a:t>answers</a:t>
            </a:r>
            <a:r>
              <a:rPr lang="fr-CA" dirty="0" smtClean="0"/>
              <a:t> </a:t>
            </a:r>
            <a:r>
              <a:rPr lang="fr-CA" dirty="0" err="1" smtClean="0"/>
              <a:t>similar</a:t>
            </a:r>
            <a:r>
              <a:rPr lang="fr-CA" dirty="0" smtClean="0"/>
              <a:t> to the </a:t>
            </a:r>
            <a:r>
              <a:rPr lang="fr-CA" dirty="0" err="1" smtClean="0"/>
              <a:t>ones</a:t>
            </a:r>
            <a:r>
              <a:rPr lang="fr-CA" dirty="0" smtClean="0"/>
              <a:t> </a:t>
            </a:r>
            <a:r>
              <a:rPr lang="fr-CA" dirty="0" err="1" smtClean="0"/>
              <a:t>Derive</a:t>
            </a:r>
            <a:r>
              <a:rPr lang="fr-CA" dirty="0" smtClean="0"/>
              <a:t> </a:t>
            </a:r>
            <a:r>
              <a:rPr lang="fr-CA" dirty="0" err="1" smtClean="0"/>
              <a:t>gives</a:t>
            </a:r>
            <a:r>
              <a:rPr lang="fr-CA" dirty="0" smtClean="0"/>
              <a:t>: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 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884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305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Here is how we will proceed.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First, we will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𝑎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𝑏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𝑐𝑥</m:t>
                    </m:r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CA" dirty="0" smtClean="0"/>
                  <a:t> </a:t>
                </a:r>
                <a:r>
                  <a:rPr lang="fr-CA" dirty="0" err="1" smtClean="0"/>
                  <a:t>can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be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transformed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into</a:t>
                </a:r>
                <a:endParaRPr lang="fr-CA" dirty="0" smtClean="0"/>
              </a:p>
              <a:p>
                <a:pPr marL="0" indent="0" algn="ctr">
                  <a:buNone/>
                </a:pP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+</m:t>
                    </m:r>
                  </m:oMath>
                </a14:m>
                <a:r>
                  <a:rPr lang="fr-CA" dirty="0" smtClean="0"/>
                  <a:t> 3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𝑝</m:t>
                    </m:r>
                    <m:r>
                      <a:rPr lang="fr-CA" i="1">
                        <a:latin typeface="Cambria Math"/>
                      </a:rPr>
                      <m:t>𝑦</m:t>
                    </m:r>
                  </m:oMath>
                </a14:m>
                <a:r>
                  <a:rPr lang="fr-CA" i="1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−</m:t>
                    </m:r>
                  </m:oMath>
                </a14:m>
                <a:r>
                  <a:rPr lang="fr-CA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CA" dirty="0" smtClean="0"/>
                  <a:t>2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CA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fr-CA" dirty="0" err="1" smtClean="0"/>
                  <a:t>where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CA" dirty="0" smtClean="0"/>
                  <a:t>,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CA" dirty="0" smtClean="0"/>
                  <a:t> </a:t>
                </a:r>
                <a:r>
                  <a:rPr lang="fr-CA" dirty="0" err="1" smtClean="0"/>
                  <a:t>depend</a:t>
                </a:r>
                <a:r>
                  <a:rPr lang="fr-CA" dirty="0" smtClean="0"/>
                  <a:t> on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fr-CA" dirty="0" smtClean="0"/>
                  <a:t>,</a:t>
                </a:r>
                <a:r>
                  <a:rPr lang="fr-CA" i="1" dirty="0" smtClean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CA" dirty="0" smtClean="0"/>
                  <a:t>,</a:t>
                </a:r>
                <a:r>
                  <a:rPr lang="fr-CA" i="1" dirty="0" smtClean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𝑐</m:t>
                    </m:r>
                    <m:r>
                      <a:rPr lang="fr-CA" i="1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and</a:t>
                </a:r>
                <a:r>
                  <a:rPr lang="fr-CA" i="1" dirty="0" smtClean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CA" dirty="0" smtClean="0"/>
                  <a:t>.  Of course,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may</a:t>
                </a:r>
                <a:r>
                  <a:rPr lang="fr-CA" dirty="0" smtClean="0"/>
                  <a:t> assume </a:t>
                </a:r>
                <a:r>
                  <a:rPr lang="fr-CA" dirty="0" err="1" smtClean="0"/>
                  <a:t>both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  <m:r>
                      <a:rPr lang="fr-CA" b="0" i="1" smtClean="0">
                        <a:latin typeface="Cambria Math"/>
                      </a:rPr>
                      <m:t>, </m:t>
                    </m:r>
                    <m:r>
                      <a:rPr lang="fr-CA" i="1">
                        <a:latin typeface="Cambria Math"/>
                      </a:rPr>
                      <m:t>𝑞</m:t>
                    </m:r>
                  </m:oMath>
                </a14:m>
                <a:r>
                  <a:rPr lang="fr-CA" dirty="0" smtClean="0"/>
                  <a:t> </a:t>
                </a:r>
                <a:r>
                  <a:rPr lang="fr-CA" dirty="0" err="1" smtClean="0"/>
                  <a:t>different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from</a:t>
                </a:r>
                <a:r>
                  <a:rPr lang="fr-CA" dirty="0" smtClean="0"/>
                  <a:t> 0.</a:t>
                </a:r>
                <a:endParaRPr lang="fr-CA" dirty="0" smtClean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err="1" smtClean="0"/>
                  <a:t>Then</a:t>
                </a:r>
                <a:r>
                  <a:rPr lang="fr-CA" dirty="0" smtClean="0"/>
                  <a:t> the </a:t>
                </a:r>
                <a:r>
                  <a:rPr lang="fr-CA" dirty="0" err="1" smtClean="0"/>
                  <a:t>sign</a:t>
                </a:r>
                <a:r>
                  <a:rPr lang="fr-CA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</a:t>
                </a:r>
                <a:r>
                  <a:rPr lang="fr-CA" dirty="0" err="1" smtClean="0"/>
                  <a:t>will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be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very</a:t>
                </a:r>
                <a:r>
                  <a:rPr lang="fr-CA" dirty="0" smtClean="0"/>
                  <a:t> important.</a:t>
                </a:r>
                <a:endParaRPr lang="fr-CA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8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&gt; 0, we will obtain the </a:t>
                </a:r>
                <a:r>
                  <a:rPr lang="en-US" dirty="0" err="1" smtClean="0"/>
                  <a:t>Cardano’s</a:t>
                </a:r>
                <a:r>
                  <a:rPr lang="en-US" dirty="0" smtClean="0"/>
                  <a:t> formula: one of the 3 roots of 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+</m:t>
                    </m:r>
                  </m:oMath>
                </a14:m>
                <a:r>
                  <a:rPr lang="fr-CA" dirty="0"/>
                  <a:t> 3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𝑝𝑦</m:t>
                    </m:r>
                  </m:oMath>
                </a14:m>
                <a:r>
                  <a:rPr lang="fr-CA" i="1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−</m:t>
                    </m:r>
                  </m:oMath>
                </a14:m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CA" dirty="0"/>
                  <a:t>2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= 0   will be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𝑦</m:t>
                      </m:r>
                      <m:r>
                        <a:rPr lang="fr-CA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fr-CA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CA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fr-CA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fr-CA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CA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fr-CA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fr-CA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fr-CA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A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fr-CA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fr-CA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fr-CA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A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fr-CA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𝑞</m:t>
                            </m:r>
                            <m:r>
                              <a:rPr lang="fr-CA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fr-CA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CA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fr-CA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fr-C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A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CA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stands for one of the 3 cubic roots of 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  <m:r>
                      <a:rPr lang="fr-CA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fr-CA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fr-CA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fr-CA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33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&lt; </a:t>
                </a:r>
                <a:r>
                  <a:rPr lang="en-US" dirty="0"/>
                  <a:t>0</a:t>
                </a:r>
                <a:r>
                  <a:rPr lang="en-US" dirty="0" smtClean="0"/>
                  <a:t>, we will obtain trigonometric solutions (</a:t>
                </a:r>
                <a:r>
                  <a:rPr lang="en-US" dirty="0" err="1" smtClean="0"/>
                  <a:t>Viète’s</a:t>
                </a:r>
                <a:r>
                  <a:rPr lang="en-US" dirty="0" smtClean="0"/>
                  <a:t> formulas).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3 (distinct) solutions of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+</m:t>
                    </m:r>
                  </m:oMath>
                </a14:m>
                <a:r>
                  <a:rPr lang="fr-CA" dirty="0"/>
                  <a:t> 3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𝑝𝑦</m:t>
                    </m:r>
                  </m:oMath>
                </a14:m>
                <a:r>
                  <a:rPr lang="fr-CA" i="1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−</m:t>
                    </m:r>
                  </m:oMath>
                </a14:m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CA" dirty="0"/>
                  <a:t>2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= 0</a:t>
                </a:r>
                <a:r>
                  <a:rPr lang="fr-CA" dirty="0" smtClean="0"/>
                  <a:t>  are </a:t>
                </a:r>
                <a:r>
                  <a:rPr lang="fr-CA" dirty="0" err="1" smtClean="0"/>
                  <a:t>given</a:t>
                </a:r>
                <a:r>
                  <a:rPr lang="fr-CA" dirty="0" smtClean="0"/>
                  <a:t> by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−</m:t>
                        </m:r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fr-CA" dirty="0"/>
                  <a:t>  sin(</a:t>
                </a:r>
                <a:r>
                  <a:rPr lang="fr-CA" i="1" dirty="0">
                    <a:latin typeface="Symbol" panose="05050102010706020507" pitchFamily="18" charset="2"/>
                  </a:rPr>
                  <a:t>q</a:t>
                </a:r>
                <a:r>
                  <a:rPr lang="fr-CA" dirty="0"/>
                  <a:t> ) </a:t>
                </a:r>
              </a:p>
              <a:p>
                <a:pPr marL="0" indent="0">
                  <a:buNone/>
                </a:pPr>
                <a:r>
                  <a:rPr lang="fr-CA" dirty="0" err="1" smtClean="0"/>
                  <a:t>where</a:t>
                </a:r>
                <a:r>
                  <a:rPr lang="fr-CA" dirty="0" smtClean="0"/>
                  <a:t> </a:t>
                </a:r>
                <a:r>
                  <a:rPr lang="fr-CA" dirty="0" smtClean="0">
                    <a:latin typeface="Symbol" panose="05050102010706020507" pitchFamily="18" charset="2"/>
                  </a:rPr>
                  <a:t>-</a:t>
                </a:r>
                <a:r>
                  <a:rPr lang="fr-CA" i="1" dirty="0" smtClean="0">
                    <a:latin typeface="Symbol" panose="05050102010706020507" pitchFamily="18" charset="2"/>
                  </a:rPr>
                  <a:t>p</a:t>
                </a:r>
                <a:r>
                  <a:rPr lang="fr-CA" dirty="0" smtClean="0">
                    <a:latin typeface="Symbol" panose="05050102010706020507" pitchFamily="18" charset="2"/>
                  </a:rPr>
                  <a:t>/</a:t>
                </a:r>
                <a:r>
                  <a:rPr lang="fr-CA" dirty="0" smtClean="0"/>
                  <a:t>2</a:t>
                </a:r>
                <a:r>
                  <a:rPr lang="fr-CA" dirty="0" smtClean="0">
                    <a:latin typeface="Symbol" panose="05050102010706020507" pitchFamily="18" charset="2"/>
                  </a:rPr>
                  <a:t> &lt; </a:t>
                </a:r>
                <a:r>
                  <a:rPr lang="fr-CA" i="1" dirty="0" smtClean="0">
                    <a:latin typeface="Symbol" panose="05050102010706020507" pitchFamily="18" charset="2"/>
                  </a:rPr>
                  <a:t>q</a:t>
                </a:r>
                <a:r>
                  <a:rPr lang="fr-CA" dirty="0" smtClean="0">
                    <a:latin typeface="Symbol" panose="05050102010706020507" pitchFamily="18" charset="2"/>
                  </a:rPr>
                  <a:t> &lt; </a:t>
                </a:r>
                <a:r>
                  <a:rPr lang="fr-CA" i="1" dirty="0" smtClean="0">
                    <a:latin typeface="Symbol" panose="05050102010706020507" pitchFamily="18" charset="2"/>
                  </a:rPr>
                  <a:t>p</a:t>
                </a:r>
                <a:r>
                  <a:rPr lang="fr-CA" dirty="0" smtClean="0">
                    <a:latin typeface="Symbol" panose="05050102010706020507" pitchFamily="18" charset="2"/>
                  </a:rPr>
                  <a:t>/</a:t>
                </a:r>
                <a:r>
                  <a:rPr lang="fr-CA" dirty="0" smtClean="0"/>
                  <a:t>2  and </a:t>
                </a:r>
                <a:r>
                  <a:rPr lang="fr-CA" dirty="0" err="1" smtClean="0"/>
                  <a:t>where</a:t>
                </a:r>
                <a:r>
                  <a:rPr lang="fr-CA" dirty="0" smtClean="0"/>
                  <a:t> </a:t>
                </a:r>
                <a:r>
                  <a:rPr lang="fr-CA" i="1" dirty="0">
                    <a:latin typeface="Symbol" panose="05050102010706020507" pitchFamily="18" charset="2"/>
                  </a:rPr>
                  <a:t>q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can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be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found</a:t>
                </a:r>
                <a:r>
                  <a:rPr lang="fr-CA" dirty="0" smtClean="0"/>
                  <a:t> by </a:t>
                </a:r>
                <a:r>
                  <a:rPr lang="fr-CA" dirty="0" err="1" smtClean="0"/>
                  <a:t>solving</a:t>
                </a:r>
                <a:r>
                  <a:rPr lang="fr-CA" dirty="0" smtClean="0"/>
                  <a:t>  sin(3</a:t>
                </a:r>
                <a:r>
                  <a:rPr lang="fr-CA" i="1" dirty="0" smtClean="0">
                    <a:latin typeface="Symbol" panose="05050102010706020507" pitchFamily="18" charset="2"/>
                  </a:rPr>
                  <a:t>q</a:t>
                </a:r>
                <a:r>
                  <a:rPr lang="fr-CA" dirty="0" smtClean="0"/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sz="36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fr-CA" sz="3600" i="1">
                            <a:latin typeface="Cambria Math"/>
                          </a:rPr>
                          <m:t>𝑝</m:t>
                        </m:r>
                        <m:rad>
                          <m:radPr>
                            <m:degHide m:val="on"/>
                            <m:ctrlPr>
                              <a:rPr lang="fr-CA" sz="3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CA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fr-CA" sz="3600" i="1">
                                <a:latin typeface="Cambria Math"/>
                              </a:rPr>
                              <m:t>𝑝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on the interval </a:t>
                </a:r>
                <a:r>
                  <a:rPr lang="fr-CA" dirty="0">
                    <a:latin typeface="Symbol" panose="05050102010706020507" pitchFamily="18" charset="2"/>
                  </a:rPr>
                  <a:t>-</a:t>
                </a:r>
                <a:r>
                  <a:rPr lang="fr-CA" i="1" dirty="0">
                    <a:latin typeface="Symbol" panose="05050102010706020507" pitchFamily="18" charset="2"/>
                  </a:rPr>
                  <a:t>p</a:t>
                </a:r>
                <a:r>
                  <a:rPr lang="fr-CA" dirty="0">
                    <a:latin typeface="Symbol" panose="05050102010706020507" pitchFamily="18" charset="2"/>
                  </a:rPr>
                  <a:t>/</a:t>
                </a:r>
                <a:r>
                  <a:rPr lang="fr-CA" dirty="0"/>
                  <a:t>2</a:t>
                </a:r>
                <a:r>
                  <a:rPr lang="fr-CA" dirty="0">
                    <a:latin typeface="Symbol" panose="05050102010706020507" pitchFamily="18" charset="2"/>
                  </a:rPr>
                  <a:t> &lt; </a:t>
                </a:r>
                <a:r>
                  <a:rPr lang="fr-CA" i="1" dirty="0">
                    <a:latin typeface="Symbol" panose="05050102010706020507" pitchFamily="18" charset="2"/>
                  </a:rPr>
                  <a:t>q</a:t>
                </a:r>
                <a:r>
                  <a:rPr lang="fr-CA" dirty="0">
                    <a:latin typeface="Symbol" panose="05050102010706020507" pitchFamily="18" charset="2"/>
                  </a:rPr>
                  <a:t> &lt; </a:t>
                </a:r>
                <a:r>
                  <a:rPr lang="fr-CA" i="1" dirty="0" smtClean="0">
                    <a:latin typeface="Symbol" panose="05050102010706020507" pitchFamily="18" charset="2"/>
                  </a:rPr>
                  <a:t>p</a:t>
                </a:r>
                <a:r>
                  <a:rPr lang="fr-CA" dirty="0" smtClean="0">
                    <a:latin typeface="Symbol" panose="05050102010706020507" pitchFamily="18" charset="2"/>
                  </a:rPr>
                  <a:t>/</a:t>
                </a:r>
                <a:r>
                  <a:rPr lang="fr-CA" dirty="0" smtClean="0"/>
                  <a:t>2.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0</a:t>
                </a:r>
                <a:r>
                  <a:rPr lang="en-US" dirty="0" smtClean="0"/>
                  <a:t> , we will show we have a double root.</a:t>
                </a:r>
                <a:endParaRPr lang="en-US" dirty="0" smtClean="0"/>
              </a:p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Using</a:t>
            </a:r>
            <a:r>
              <a:rPr lang="fr-CA" dirty="0" smtClean="0"/>
              <a:t> TI-</a:t>
            </a:r>
            <a:r>
              <a:rPr lang="fr-CA" dirty="0" err="1" smtClean="0"/>
              <a:t>Nspire</a:t>
            </a:r>
            <a:r>
              <a:rPr lang="fr-CA" dirty="0" smtClean="0"/>
              <a:t> CX CAS</a:t>
            </a:r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create this new function is best illustrated with a live example.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ease of use of </a:t>
            </a:r>
            <a:r>
              <a:rPr lang="en-US" dirty="0" err="1"/>
              <a:t>Nspire</a:t>
            </a:r>
            <a:r>
              <a:rPr lang="en-US" dirty="0"/>
              <a:t> will enable us to do live mathematics on the </a:t>
            </a:r>
            <a:r>
              <a:rPr lang="en-US" dirty="0" smtClean="0"/>
              <a:t>computer.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move to </a:t>
            </a:r>
            <a:r>
              <a:rPr lang="en-US" dirty="0" err="1" smtClean="0"/>
              <a:t>Nspire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8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Teaching mathematics using CAS is, as far as we are concerned, an excellent opportunity for mathematics teachers to stay </a:t>
            </a:r>
            <a:r>
              <a:rPr lang="en-US" i="1" dirty="0" smtClean="0"/>
              <a:t>enthusiastic even though the curriculum has been quite the same for the several past years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Last but not least: using computer algebra system </a:t>
            </a:r>
            <a:r>
              <a:rPr lang="en-US" i="1" dirty="0" smtClean="0"/>
              <a:t>gives you the freedom to explore different approaches to problems ─ approaches that you probably would not even consider if you had to do the calculations by hand. </a:t>
            </a:r>
            <a:r>
              <a:rPr lang="en-US" dirty="0" smtClean="0"/>
              <a:t>(Derive User Manual).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28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Table of contents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examples showing CAS imperfections</a:t>
            </a: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An </a:t>
            </a:r>
            <a:r>
              <a:rPr lang="fr-CA" dirty="0" err="1" smtClean="0"/>
              <a:t>algorithm</a:t>
            </a:r>
            <a:r>
              <a:rPr lang="fr-CA" dirty="0" smtClean="0"/>
              <a:t> to </a:t>
            </a:r>
            <a:r>
              <a:rPr lang="fr-CA" dirty="0" err="1" smtClean="0"/>
              <a:t>beautify</a:t>
            </a:r>
            <a:r>
              <a:rPr lang="fr-CA" dirty="0" smtClean="0"/>
              <a:t> the solutions</a:t>
            </a: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 err="1" smtClean="0"/>
              <a:t>Using</a:t>
            </a:r>
            <a:r>
              <a:rPr lang="fr-CA" dirty="0" smtClean="0"/>
              <a:t> TI-</a:t>
            </a:r>
            <a:r>
              <a:rPr lang="fr-CA" dirty="0" err="1" smtClean="0"/>
              <a:t>Nspire</a:t>
            </a:r>
            <a:r>
              <a:rPr lang="fr-CA" dirty="0" smtClean="0"/>
              <a:t> CX CAS </a:t>
            </a: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01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f</a:t>
            </a:r>
            <a:r>
              <a:rPr lang="fr-CA" dirty="0" smtClean="0"/>
              <a:t>irst </a:t>
            </a:r>
            <a:r>
              <a:rPr lang="fr-CA" dirty="0" err="1" smtClean="0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Consider</a:t>
                </a:r>
                <a:r>
                  <a:rPr lang="fr-CA" dirty="0" smtClean="0"/>
                  <a:t> the </a:t>
                </a:r>
                <a:r>
                  <a:rPr lang="en-US" dirty="0" smtClean="0"/>
                  <a:t>following </a:t>
                </a:r>
                <a:r>
                  <a:rPr lang="en-US" dirty="0"/>
                  <a:t>third degree polynomial </a:t>
                </a:r>
                <a:r>
                  <a:rPr lang="en-US" dirty="0" smtClean="0"/>
                  <a:t>function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CA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/>
                        </a:rPr>
                        <m:t>+3</m:t>
                      </m:r>
                      <m:r>
                        <a:rPr lang="fr-CA" b="0" i="1" smtClean="0">
                          <a:latin typeface="Cambria Math"/>
                        </a:rPr>
                        <m:t>𝑥</m:t>
                      </m:r>
                      <m:r>
                        <a:rPr lang="fr-CA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fr-CA" b="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:</a:t>
                </a:r>
              </a:p>
              <a:p>
                <a:pPr marL="357187" lvl="1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dirty="0" smtClean="0"/>
                  <a:t>a.  the derivative </a:t>
                </a:r>
                <a:r>
                  <a:rPr lang="en-US" dirty="0"/>
                  <a:t>of the function </a:t>
                </a:r>
                <a:r>
                  <a:rPr lang="en-US" dirty="0" smtClean="0"/>
                  <a:t>is strictly positive ;</a:t>
                </a:r>
              </a:p>
              <a:p>
                <a:pPr marL="357187" lvl="1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dirty="0" smtClean="0"/>
                  <a:t>b.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=−3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;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 infer that the function has a single real </a:t>
                </a:r>
                <a:r>
                  <a:rPr lang="en-US" dirty="0"/>
                  <a:t>root </a:t>
                </a:r>
                <a:r>
                  <a:rPr lang="en-US" dirty="0" smtClean="0"/>
                  <a:t>located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Let’s look at the graph of the function to confirm this.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 b="-378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29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63272" cy="1152128"/>
          </a:xfrm>
        </p:spPr>
        <p:txBody>
          <a:bodyPr>
            <a:noAutofit/>
          </a:bodyPr>
          <a:lstStyle/>
          <a:p>
            <a:r>
              <a:rPr lang="en-US" dirty="0"/>
              <a:t>Two examples showing CAS </a:t>
            </a:r>
            <a:r>
              <a:rPr lang="en-US" dirty="0" smtClean="0"/>
              <a:t>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first </a:t>
            </a:r>
            <a:r>
              <a:rPr lang="fr-CA" dirty="0" err="1" smtClean="0"/>
              <a:t>example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pPr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8752" cy="45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4230433" y="4031053"/>
            <a:ext cx="432048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9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</a:t>
            </a:r>
            <a:r>
              <a:rPr lang="en-US" dirty="0" smtClean="0"/>
              <a:t>imperfections </a:t>
            </a:r>
            <a:r>
              <a:rPr lang="en-US" dirty="0"/>
              <a:t>–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first </a:t>
            </a:r>
            <a:r>
              <a:rPr lang="fr-CA" dirty="0" err="1" smtClean="0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Let’s compare the solutions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obtain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when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we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solve</a:t>
                </a:r>
                <a:r>
                  <a:rPr lang="fr-CA" dirty="0" smtClean="0"/>
                  <a:t> the </a:t>
                </a:r>
                <a:r>
                  <a:rPr lang="fr-CA" dirty="0" err="1" smtClean="0"/>
                  <a:t>equation</a:t>
                </a:r>
                <a:endParaRPr lang="fr-CA" dirty="0" smtClean="0"/>
              </a:p>
              <a:p>
                <a:pPr marL="0" indent="0">
                  <a:buNone/>
                </a:pPr>
                <a:endParaRPr lang="fr-CA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CA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/>
                        </a:rPr>
                        <m:t>+3</m:t>
                      </m:r>
                      <m:r>
                        <a:rPr lang="fr-CA" b="0" i="1" smtClean="0">
                          <a:latin typeface="Cambria Math"/>
                        </a:rPr>
                        <m:t>𝑥</m:t>
                      </m:r>
                      <m:r>
                        <a:rPr lang="fr-CA" b="0" i="1" smtClean="0"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fr-CA" b="0" dirty="0" smtClean="0"/>
              </a:p>
              <a:p>
                <a:pPr marL="0" indent="0">
                  <a:buNone/>
                </a:pPr>
                <a:endParaRPr lang="fr-CA" sz="1000" dirty="0" smtClean="0"/>
              </a:p>
              <a:p>
                <a:pPr marL="0" indent="0">
                  <a:buNone/>
                </a:pPr>
                <a:r>
                  <a:rPr lang="fr-CA" dirty="0" err="1" smtClean="0"/>
                  <a:t>using</a:t>
                </a:r>
                <a:r>
                  <a:rPr lang="fr-CA" dirty="0" smtClean="0"/>
                  <a:t> 4 </a:t>
                </a:r>
                <a:r>
                  <a:rPr lang="fr-CA" dirty="0" err="1" smtClean="0"/>
                  <a:t>different</a:t>
                </a:r>
                <a:r>
                  <a:rPr lang="fr-CA" dirty="0" smtClean="0"/>
                  <a:t> CAS:</a:t>
                </a:r>
              </a:p>
              <a:p>
                <a:pPr marL="714375" indent="-357188"/>
                <a:r>
                  <a:rPr lang="fr-CA" dirty="0" err="1" smtClean="0"/>
                  <a:t>Maple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,</a:t>
                </a:r>
              </a:p>
              <a:p>
                <a:pPr marL="714375" indent="-357188"/>
                <a:r>
                  <a:rPr lang="fr-CA" dirty="0" err="1" smtClean="0"/>
                  <a:t>Mathematica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,</a:t>
                </a:r>
              </a:p>
              <a:p>
                <a:pPr marL="714375" indent="-357188"/>
                <a:r>
                  <a:rPr lang="fr-CA" dirty="0" smtClean="0"/>
                  <a:t>TI-</a:t>
                </a:r>
                <a:r>
                  <a:rPr lang="fr-CA" dirty="0" err="1" smtClean="0"/>
                  <a:t>Nspire</a:t>
                </a:r>
                <a:r>
                  <a:rPr lang="fr-CA" sz="1400" baseline="70000" dirty="0" err="1" smtClean="0"/>
                  <a:t>TM</a:t>
                </a:r>
                <a:r>
                  <a:rPr lang="fr-CA" sz="2800" dirty="0" smtClean="0"/>
                  <a:t> and</a:t>
                </a:r>
              </a:p>
              <a:p>
                <a:pPr marL="714375" indent="-357188"/>
                <a:r>
                  <a:rPr lang="fr-CA" dirty="0" err="1" smtClean="0"/>
                  <a:t>Derive</a:t>
                </a:r>
                <a:r>
                  <a:rPr lang="fr-CA" sz="1400" baseline="70000" dirty="0" err="1" smtClean="0"/>
                  <a:t>TM</a:t>
                </a:r>
                <a:r>
                  <a:rPr lang="fr-CA" dirty="0" smtClean="0"/>
                  <a:t>.</a:t>
                </a:r>
                <a:endParaRPr lang="fr-CA" b="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 r="-2529" b="-530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454D-3D99-48A0-A2E1-D7BD255438F8}" type="datetime1">
              <a:rPr lang="fr-CA" smtClean="0"/>
              <a:t>2016-06-15</a:t>
            </a:fld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TIME 2016, UNAM, Mexico City, Mexico, June 29th - July 2nd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12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first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With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Maple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: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latin typeface="Cambria Math"/>
                                </a:rPr>
                                <m:t>4+4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4+4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r-CA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4+4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CA" sz="2000" b="0" i="0" smtClean="0">
                          <a:latin typeface="Cambria Math"/>
                        </a:rPr>
                        <m:t>I</m:t>
                      </m:r>
                      <m:rad>
                        <m:radPr>
                          <m:degHide m:val="on"/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sz="20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fr-CA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4+4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CA" sz="2000">
                          <a:latin typeface="Cambria Math"/>
                        </a:rPr>
                        <m:t>I</m:t>
                      </m:r>
                      <m:rad>
                        <m:radPr>
                          <m:degHide m:val="on"/>
                          <m:ctrlPr>
                            <a:rPr lang="fr-CA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CA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fr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4+4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4+4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20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sz="22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6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first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err="1" smtClean="0"/>
                  <a:t>With</a:t>
                </a:r>
                <a:r>
                  <a:rPr lang="fr-CA" dirty="0" smtClean="0"/>
                  <a:t> </a:t>
                </a:r>
                <a:r>
                  <a:rPr lang="fr-CA" dirty="0" err="1" smtClean="0"/>
                  <a:t>Mathematica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: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2000" i="1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fr-CA" sz="2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fr-CA" sz="2000" b="0" i="0" smtClean="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A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20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CA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CA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2000" i="1">
                              <a:latin typeface="Cambria Math"/>
                            </a:rPr>
                            <m:t>1</m:t>
                          </m:r>
                          <m:r>
                            <a:rPr lang="fr-CA" sz="20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fr-CA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CA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2000" i="1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/>
                            </a:rPr>
                            <m:t>i</m:t>
                          </m:r>
                          <m:rad>
                            <m:radPr>
                              <m:degHide m:val="on"/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CA" sz="2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fr-CA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latin typeface="Cambria Math"/>
                                    </a:rPr>
                                    <m:t>−1+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CA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20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22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examples showing CAS imperfections –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first </a:t>
            </a:r>
            <a:r>
              <a:rPr lang="fr-CA" dirty="0" err="1"/>
              <a:t>example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579296" cy="48245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With TI-</a:t>
                </a:r>
                <a:r>
                  <a:rPr lang="fr-CA" dirty="0" err="1" smtClean="0"/>
                  <a:t>Nspire</a:t>
                </a:r>
                <a:r>
                  <a:rPr lang="fr-CA" sz="1600" baseline="70000" dirty="0" err="1" smtClean="0"/>
                  <a:t>TM</a:t>
                </a:r>
                <a:r>
                  <a:rPr lang="fr-CA" dirty="0" smtClean="0"/>
                  <a:t>:</a:t>
                </a:r>
              </a:p>
              <a:p>
                <a:pPr marL="0" indent="0">
                  <a:buNone/>
                </a:pPr>
                <a:endParaRPr lang="fr-CA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CA" sz="1600" b="0" i="1" smtClean="0"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fr-CA" sz="1600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CA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fr-CA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CA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b="0" i="1" smtClean="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CA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CA" sz="16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fr-CA" sz="1600" b="1" i="0" smtClean="0">
                          <a:latin typeface="Cambria Math"/>
                        </a:rPr>
                        <m:t>i</m:t>
                      </m:r>
                    </m:oMath>
                  </m:oMathPara>
                </a14:m>
                <a:endParaRPr lang="fr-CA" sz="1600" b="1" dirty="0" smtClean="0"/>
              </a:p>
              <a:p>
                <a:pPr marL="0" indent="0">
                  <a:buNone/>
                </a:pPr>
                <a:endParaRPr lang="fr-CA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A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A" sz="1600" i="1">
                                          <a:latin typeface="Cambria Math"/>
                                          <a:ea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+2∙</m:t>
                          </m:r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fr-CA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CA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CA" sz="1600" i="1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fr-CA" sz="1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CA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fr-CA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fr-CA" sz="16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CA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fr-CA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CA" sz="16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fr-CA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CA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fr-CA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fr-CA" sz="16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sz="1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CA" sz="1600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fr-CA" sz="1600" b="1">
                          <a:latin typeface="Cambria Math"/>
                        </a:rPr>
                        <m:t>i</m:t>
                      </m:r>
                    </m:oMath>
                  </m:oMathPara>
                </a14:m>
                <a:endParaRPr lang="fr-CA" sz="1600" b="1" dirty="0"/>
              </a:p>
              <a:p>
                <a:pPr marL="0" indent="0">
                  <a:buNone/>
                </a:pPr>
                <a:endParaRPr lang="fr-CA" sz="2200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579296" cy="4824537"/>
              </a:xfrm>
              <a:blipFill rotWithShape="1">
                <a:blip r:embed="rId2"/>
                <a:stretch>
                  <a:fillRect l="-2488" t="-11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68DB-B6EC-4EA5-9219-44A768B3E3AA}" type="datetime1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FDBA4-3F63-4DCC-A939-09D1C304CC29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TIME 2016, UNAM, Mexico City, Mexico, June 29th - July 2nd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55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- 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23725</TotalTime>
  <Words>2538</Words>
  <Application>Microsoft Office PowerPoint</Application>
  <PresentationFormat>Affichage à l'écran (4:3)</PresentationFormat>
  <Paragraphs>247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FH - macro</vt:lpstr>
      <vt:lpstr>Solving Third Degree Polynomial Equations</vt:lpstr>
      <vt:lpstr>Abstract</vt:lpstr>
      <vt:lpstr>Table of contents</vt:lpstr>
      <vt:lpstr>Two examples showing CAS imperfections – first example</vt:lpstr>
      <vt:lpstr>Two examples showing CAS imperfections – first example</vt:lpstr>
      <vt:lpstr>Two examples showing CAS imperfections – first example</vt:lpstr>
      <vt:lpstr>Two examples showing CAS imperfections – first example</vt:lpstr>
      <vt:lpstr>Two examples showing CAS imperfections – first example</vt:lpstr>
      <vt:lpstr>Two examples showing CAS imperfections – first example</vt:lpstr>
      <vt:lpstr>Two examples showing CAS imperfections – first example</vt:lpstr>
      <vt:lpstr>Two examples showing CAS imperfections – second example</vt:lpstr>
      <vt:lpstr>Two examples showing CAS imperfections – second example</vt:lpstr>
      <vt:lpstr>Two examples showing CAS imperfections – second example</vt:lpstr>
      <vt:lpstr>Two examples showing CAS imperfections – second example</vt:lpstr>
      <vt:lpstr>Two examples showing CAS imperfections – second example</vt:lpstr>
      <vt:lpstr>Two examples showing CAS imperfections – second example</vt:lpstr>
      <vt:lpstr>Two examples showing CAS imperfections – second example</vt:lpstr>
      <vt:lpstr>An algorithm to beautify the solutions</vt:lpstr>
      <vt:lpstr>An algorithm to beautify the solutions</vt:lpstr>
      <vt:lpstr>An algorithm to beautify the solutions</vt:lpstr>
      <vt:lpstr>An algorithm to beautify the solutions</vt:lpstr>
      <vt:lpstr>An algorithm to beautify the solutions</vt:lpstr>
      <vt:lpstr>An algorithm to beautify the solutions</vt:lpstr>
      <vt:lpstr>Using TI-Nspire CX CAS</vt:lpstr>
      <vt:lpstr>Conclusion</vt:lpstr>
    </vt:vector>
  </TitlesOfParts>
  <Company>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Degree Polynomial Equations</dc:title>
  <dc:creator>ets</dc:creator>
  <cp:lastModifiedBy>ets</cp:lastModifiedBy>
  <cp:revision>413</cp:revision>
  <dcterms:created xsi:type="dcterms:W3CDTF">2016-03-08T20:08:06Z</dcterms:created>
  <dcterms:modified xsi:type="dcterms:W3CDTF">2016-06-15T17:39:42Z</dcterms:modified>
</cp:coreProperties>
</file>