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7" r:id="rId4"/>
    <p:sldId id="278" r:id="rId5"/>
    <p:sldId id="286" r:id="rId6"/>
    <p:sldId id="258" r:id="rId7"/>
    <p:sldId id="287" r:id="rId8"/>
    <p:sldId id="288" r:id="rId9"/>
    <p:sldId id="279" r:id="rId10"/>
    <p:sldId id="283" r:id="rId11"/>
    <p:sldId id="280" r:id="rId12"/>
    <p:sldId id="284" r:id="rId13"/>
    <p:sldId id="281" r:id="rId14"/>
    <p:sldId id="285" r:id="rId15"/>
    <p:sldId id="282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1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7D769-6C18-8941-9627-882B08EA18A4}" type="doc">
      <dgm:prSet loTypeId="urn:microsoft.com/office/officeart/2005/8/layout/gear1" loCatId="" qsTypeId="urn:microsoft.com/office/officeart/2005/8/quickstyle/simple4" qsCatId="simple" csTypeId="urn:microsoft.com/office/officeart/2005/8/colors/colorful2" csCatId="colorful" phldr="1"/>
      <dgm:spPr/>
    </dgm:pt>
    <dgm:pt modelId="{70611803-859C-C449-94A6-8931035B590C}">
      <dgm:prSet phldrT="[Text]" custT="1"/>
      <dgm:spPr/>
      <dgm:t>
        <a:bodyPr/>
        <a:lstStyle/>
        <a:p>
          <a:r>
            <a:rPr lang="de-DE" sz="1800" dirty="0" smtClean="0"/>
            <a:t>Darstellen/Modellbilden</a:t>
          </a:r>
          <a:endParaRPr lang="de-DE" sz="1800" dirty="0"/>
        </a:p>
      </dgm:t>
    </dgm:pt>
    <dgm:pt modelId="{E47A8DF5-EE6C-F942-9D48-714A705FF12B}" type="parTrans" cxnId="{BE1E720E-C03C-9E49-B6E8-1DD2D3D5C401}">
      <dgm:prSet/>
      <dgm:spPr/>
      <dgm:t>
        <a:bodyPr/>
        <a:lstStyle/>
        <a:p>
          <a:endParaRPr lang="de-DE" sz="1800"/>
        </a:p>
      </dgm:t>
    </dgm:pt>
    <dgm:pt modelId="{BC310A4F-27F6-0146-B07D-4EB0ECE44143}" type="sibTrans" cxnId="{BE1E720E-C03C-9E49-B6E8-1DD2D3D5C401}">
      <dgm:prSet/>
      <dgm:spPr/>
      <dgm:t>
        <a:bodyPr/>
        <a:lstStyle/>
        <a:p>
          <a:endParaRPr lang="de-DE" sz="1800"/>
        </a:p>
      </dgm:t>
    </dgm:pt>
    <dgm:pt modelId="{9B1501FF-D1BE-544A-9434-77E82DB65050}">
      <dgm:prSet phldrT="[Text]" custT="1"/>
      <dgm:spPr/>
      <dgm:t>
        <a:bodyPr/>
        <a:lstStyle/>
        <a:p>
          <a:r>
            <a:rPr lang="de-DE" sz="1800" dirty="0" smtClean="0"/>
            <a:t>Interpretieren</a:t>
          </a:r>
          <a:endParaRPr lang="de-DE" sz="1800" dirty="0"/>
        </a:p>
      </dgm:t>
    </dgm:pt>
    <dgm:pt modelId="{F08A7FBC-BF0B-B84B-807F-D10EB24F7B59}" type="parTrans" cxnId="{F8E0AD1B-3378-634A-8848-BD02C00527E7}">
      <dgm:prSet/>
      <dgm:spPr/>
      <dgm:t>
        <a:bodyPr/>
        <a:lstStyle/>
        <a:p>
          <a:endParaRPr lang="de-DE" sz="1800"/>
        </a:p>
      </dgm:t>
    </dgm:pt>
    <dgm:pt modelId="{5911AD92-23B6-2F40-8D1E-E0D37E4D6FB3}" type="sibTrans" cxnId="{F8E0AD1B-3378-634A-8848-BD02C00527E7}">
      <dgm:prSet/>
      <dgm:spPr/>
      <dgm:t>
        <a:bodyPr/>
        <a:lstStyle/>
        <a:p>
          <a:endParaRPr lang="de-DE" sz="1800"/>
        </a:p>
      </dgm:t>
    </dgm:pt>
    <dgm:pt modelId="{6EC0FE6C-C6DD-0E4F-964F-C3DC83DAC5E4}">
      <dgm:prSet phldrT="[Text]" custT="1"/>
      <dgm:spPr/>
      <dgm:t>
        <a:bodyPr/>
        <a:lstStyle/>
        <a:p>
          <a:r>
            <a:rPr lang="de-DE" sz="1800" dirty="0" smtClean="0"/>
            <a:t>Begründen</a:t>
          </a:r>
          <a:endParaRPr lang="de-DE" sz="1800" dirty="0"/>
        </a:p>
      </dgm:t>
    </dgm:pt>
    <dgm:pt modelId="{733AF3A9-B64E-4048-8F57-611D3831B33B}" type="parTrans" cxnId="{4AB1FD4D-BA47-F645-9EAC-331470EAF049}">
      <dgm:prSet/>
      <dgm:spPr/>
      <dgm:t>
        <a:bodyPr/>
        <a:lstStyle/>
        <a:p>
          <a:endParaRPr lang="de-DE" sz="1800"/>
        </a:p>
      </dgm:t>
    </dgm:pt>
    <dgm:pt modelId="{C6A74E5B-7B3D-E143-9D69-5F51D1F27C2D}" type="sibTrans" cxnId="{4AB1FD4D-BA47-F645-9EAC-331470EAF049}">
      <dgm:prSet/>
      <dgm:spPr/>
      <dgm:t>
        <a:bodyPr/>
        <a:lstStyle/>
        <a:p>
          <a:endParaRPr lang="de-DE" sz="1800"/>
        </a:p>
      </dgm:t>
    </dgm:pt>
    <dgm:pt modelId="{B888CA07-32E4-ED44-9AF0-3F06946990C8}">
      <dgm:prSet phldrT="[Text]"/>
      <dgm:spPr/>
      <dgm:t>
        <a:bodyPr/>
        <a:lstStyle/>
        <a:p>
          <a:endParaRPr lang="de-DE" sz="1800" dirty="0"/>
        </a:p>
      </dgm:t>
    </dgm:pt>
    <dgm:pt modelId="{520D1D06-A206-C94B-8750-C3A29890DD3B}" type="parTrans" cxnId="{A4ED27ED-1937-A340-9308-28BCB4D972A0}">
      <dgm:prSet/>
      <dgm:spPr/>
      <dgm:t>
        <a:bodyPr/>
        <a:lstStyle/>
        <a:p>
          <a:endParaRPr lang="de-DE" sz="1800"/>
        </a:p>
      </dgm:t>
    </dgm:pt>
    <dgm:pt modelId="{5E64A2CB-878D-F847-AB16-E66F90F9B451}" type="sibTrans" cxnId="{A4ED27ED-1937-A340-9308-28BCB4D972A0}">
      <dgm:prSet/>
      <dgm:spPr/>
      <dgm:t>
        <a:bodyPr/>
        <a:lstStyle/>
        <a:p>
          <a:endParaRPr lang="de-DE" sz="1800"/>
        </a:p>
      </dgm:t>
    </dgm:pt>
    <dgm:pt modelId="{43CB5A64-1F93-814F-9025-567CB9AA46A5}" type="pres">
      <dgm:prSet presAssocID="{4D57D769-6C18-8941-9627-882B08EA18A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ACF300-F801-0F41-B1BB-434FB2A0692E}" type="pres">
      <dgm:prSet presAssocID="{70611803-859C-C449-94A6-8931035B590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FAEAFF-AA40-414A-978B-ECBBB18A1642}" type="pres">
      <dgm:prSet presAssocID="{70611803-859C-C449-94A6-8931035B590C}" presName="gear1srcNode" presStyleLbl="node1" presStyleIdx="0" presStyleCnt="3"/>
      <dgm:spPr/>
      <dgm:t>
        <a:bodyPr/>
        <a:lstStyle/>
        <a:p>
          <a:endParaRPr lang="de-DE"/>
        </a:p>
      </dgm:t>
    </dgm:pt>
    <dgm:pt modelId="{BA9B4E38-2352-CF49-8215-5C01B4BA2E46}" type="pres">
      <dgm:prSet presAssocID="{70611803-859C-C449-94A6-8931035B590C}" presName="gear1dstNode" presStyleLbl="node1" presStyleIdx="0" presStyleCnt="3"/>
      <dgm:spPr/>
      <dgm:t>
        <a:bodyPr/>
        <a:lstStyle/>
        <a:p>
          <a:endParaRPr lang="de-DE"/>
        </a:p>
      </dgm:t>
    </dgm:pt>
    <dgm:pt modelId="{C8116CC9-F976-1C48-886D-7EC3387F477C}" type="pres">
      <dgm:prSet presAssocID="{9B1501FF-D1BE-544A-9434-77E82DB6505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A1F8BC-A3C3-8142-BA3D-38A383234CA1}" type="pres">
      <dgm:prSet presAssocID="{9B1501FF-D1BE-544A-9434-77E82DB65050}" presName="gear2srcNode" presStyleLbl="node1" presStyleIdx="1" presStyleCnt="3"/>
      <dgm:spPr/>
      <dgm:t>
        <a:bodyPr/>
        <a:lstStyle/>
        <a:p>
          <a:endParaRPr lang="de-DE"/>
        </a:p>
      </dgm:t>
    </dgm:pt>
    <dgm:pt modelId="{D4339863-3CB5-C44F-BC45-BA158CCD2FBF}" type="pres">
      <dgm:prSet presAssocID="{9B1501FF-D1BE-544A-9434-77E82DB65050}" presName="gear2dstNode" presStyleLbl="node1" presStyleIdx="1" presStyleCnt="3"/>
      <dgm:spPr/>
      <dgm:t>
        <a:bodyPr/>
        <a:lstStyle/>
        <a:p>
          <a:endParaRPr lang="de-DE"/>
        </a:p>
      </dgm:t>
    </dgm:pt>
    <dgm:pt modelId="{62C45E9E-F27A-B448-BDE5-E72D09FBCD5E}" type="pres">
      <dgm:prSet presAssocID="{6EC0FE6C-C6DD-0E4F-964F-C3DC83DAC5E4}" presName="gear3" presStyleLbl="node1" presStyleIdx="2" presStyleCnt="3"/>
      <dgm:spPr/>
      <dgm:t>
        <a:bodyPr/>
        <a:lstStyle/>
        <a:p>
          <a:endParaRPr lang="de-DE"/>
        </a:p>
      </dgm:t>
    </dgm:pt>
    <dgm:pt modelId="{3849825B-BBE7-7248-94CE-82FDB29755C1}" type="pres">
      <dgm:prSet presAssocID="{6EC0FE6C-C6DD-0E4F-964F-C3DC83DAC5E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822A9E-9767-6A4E-9FE3-A5DBBE0A5DD9}" type="pres">
      <dgm:prSet presAssocID="{6EC0FE6C-C6DD-0E4F-964F-C3DC83DAC5E4}" presName="gear3srcNode" presStyleLbl="node1" presStyleIdx="2" presStyleCnt="3"/>
      <dgm:spPr/>
      <dgm:t>
        <a:bodyPr/>
        <a:lstStyle/>
        <a:p>
          <a:endParaRPr lang="de-DE"/>
        </a:p>
      </dgm:t>
    </dgm:pt>
    <dgm:pt modelId="{B9CF740E-DD9B-F94F-AD68-71203F30C22D}" type="pres">
      <dgm:prSet presAssocID="{6EC0FE6C-C6DD-0E4F-964F-C3DC83DAC5E4}" presName="gear3dstNode" presStyleLbl="node1" presStyleIdx="2" presStyleCnt="3"/>
      <dgm:spPr/>
      <dgm:t>
        <a:bodyPr/>
        <a:lstStyle/>
        <a:p>
          <a:endParaRPr lang="de-DE"/>
        </a:p>
      </dgm:t>
    </dgm:pt>
    <dgm:pt modelId="{D49A94A3-D872-E24D-8701-402E4C5F2E52}" type="pres">
      <dgm:prSet presAssocID="{BC310A4F-27F6-0146-B07D-4EB0ECE44143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533FEA81-D227-F440-BE12-736E3BF623A5}" type="pres">
      <dgm:prSet presAssocID="{5911AD92-23B6-2F40-8D1E-E0D37E4D6FB3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E58752DD-FFBF-914D-802E-3559EE2536BB}" type="pres">
      <dgm:prSet presAssocID="{C6A74E5B-7B3D-E143-9D69-5F51D1F27C2D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69CA0123-AB4B-5D4B-BF07-A9AB8EF1CE26}" type="presOf" srcId="{9B1501FF-D1BE-544A-9434-77E82DB65050}" destId="{40A1F8BC-A3C3-8142-BA3D-38A383234CA1}" srcOrd="1" destOrd="0" presId="urn:microsoft.com/office/officeart/2005/8/layout/gear1"/>
    <dgm:cxn modelId="{3D1F7027-4848-7C41-8F00-DD27D43421D1}" type="presOf" srcId="{BC310A4F-27F6-0146-B07D-4EB0ECE44143}" destId="{D49A94A3-D872-E24D-8701-402E4C5F2E52}" srcOrd="0" destOrd="0" presId="urn:microsoft.com/office/officeart/2005/8/layout/gear1"/>
    <dgm:cxn modelId="{A4ED27ED-1937-A340-9308-28BCB4D972A0}" srcId="{4D57D769-6C18-8941-9627-882B08EA18A4}" destId="{B888CA07-32E4-ED44-9AF0-3F06946990C8}" srcOrd="3" destOrd="0" parTransId="{520D1D06-A206-C94B-8750-C3A29890DD3B}" sibTransId="{5E64A2CB-878D-F847-AB16-E66F90F9B451}"/>
    <dgm:cxn modelId="{A2FAF7F2-7C81-3340-9206-1EA4E8C3FC5C}" type="presOf" srcId="{5911AD92-23B6-2F40-8D1E-E0D37E4D6FB3}" destId="{533FEA81-D227-F440-BE12-736E3BF623A5}" srcOrd="0" destOrd="0" presId="urn:microsoft.com/office/officeart/2005/8/layout/gear1"/>
    <dgm:cxn modelId="{F8E0AD1B-3378-634A-8848-BD02C00527E7}" srcId="{4D57D769-6C18-8941-9627-882B08EA18A4}" destId="{9B1501FF-D1BE-544A-9434-77E82DB65050}" srcOrd="1" destOrd="0" parTransId="{F08A7FBC-BF0B-B84B-807F-D10EB24F7B59}" sibTransId="{5911AD92-23B6-2F40-8D1E-E0D37E4D6FB3}"/>
    <dgm:cxn modelId="{AF2AB005-F8A1-6E45-9D41-4B527311DC60}" type="presOf" srcId="{6EC0FE6C-C6DD-0E4F-964F-C3DC83DAC5E4}" destId="{B9CF740E-DD9B-F94F-AD68-71203F30C22D}" srcOrd="3" destOrd="0" presId="urn:microsoft.com/office/officeart/2005/8/layout/gear1"/>
    <dgm:cxn modelId="{CB3D3A5E-326F-1146-9D3B-325658729C9A}" type="presOf" srcId="{70611803-859C-C449-94A6-8931035B590C}" destId="{BA9B4E38-2352-CF49-8215-5C01B4BA2E46}" srcOrd="2" destOrd="0" presId="urn:microsoft.com/office/officeart/2005/8/layout/gear1"/>
    <dgm:cxn modelId="{D42AD5A6-B4CA-2E40-85A7-891F44ADF709}" type="presOf" srcId="{9B1501FF-D1BE-544A-9434-77E82DB65050}" destId="{C8116CC9-F976-1C48-886D-7EC3387F477C}" srcOrd="0" destOrd="0" presId="urn:microsoft.com/office/officeart/2005/8/layout/gear1"/>
    <dgm:cxn modelId="{DA8315CE-DBDD-6648-A744-C3564BB9539D}" type="presOf" srcId="{6EC0FE6C-C6DD-0E4F-964F-C3DC83DAC5E4}" destId="{7C822A9E-9767-6A4E-9FE3-A5DBBE0A5DD9}" srcOrd="2" destOrd="0" presId="urn:microsoft.com/office/officeart/2005/8/layout/gear1"/>
    <dgm:cxn modelId="{BE1E720E-C03C-9E49-B6E8-1DD2D3D5C401}" srcId="{4D57D769-6C18-8941-9627-882B08EA18A4}" destId="{70611803-859C-C449-94A6-8931035B590C}" srcOrd="0" destOrd="0" parTransId="{E47A8DF5-EE6C-F942-9D48-714A705FF12B}" sibTransId="{BC310A4F-27F6-0146-B07D-4EB0ECE44143}"/>
    <dgm:cxn modelId="{C04F5A02-30C6-8148-8193-CD95D4938D55}" type="presOf" srcId="{6EC0FE6C-C6DD-0E4F-964F-C3DC83DAC5E4}" destId="{62C45E9E-F27A-B448-BDE5-E72D09FBCD5E}" srcOrd="0" destOrd="0" presId="urn:microsoft.com/office/officeart/2005/8/layout/gear1"/>
    <dgm:cxn modelId="{B77F1D5D-1370-144A-8494-585D7A3D1344}" type="presOf" srcId="{9B1501FF-D1BE-544A-9434-77E82DB65050}" destId="{D4339863-3CB5-C44F-BC45-BA158CCD2FBF}" srcOrd="2" destOrd="0" presId="urn:microsoft.com/office/officeart/2005/8/layout/gear1"/>
    <dgm:cxn modelId="{3014903E-3722-C545-A31C-D9FC3750644C}" type="presOf" srcId="{6EC0FE6C-C6DD-0E4F-964F-C3DC83DAC5E4}" destId="{3849825B-BBE7-7248-94CE-82FDB29755C1}" srcOrd="1" destOrd="0" presId="urn:microsoft.com/office/officeart/2005/8/layout/gear1"/>
    <dgm:cxn modelId="{4AB1FD4D-BA47-F645-9EAC-331470EAF049}" srcId="{4D57D769-6C18-8941-9627-882B08EA18A4}" destId="{6EC0FE6C-C6DD-0E4F-964F-C3DC83DAC5E4}" srcOrd="2" destOrd="0" parTransId="{733AF3A9-B64E-4048-8F57-611D3831B33B}" sibTransId="{C6A74E5B-7B3D-E143-9D69-5F51D1F27C2D}"/>
    <dgm:cxn modelId="{DE77480D-FC46-8849-A1CE-8A795E4A1D3E}" type="presOf" srcId="{C6A74E5B-7B3D-E143-9D69-5F51D1F27C2D}" destId="{E58752DD-FFBF-914D-802E-3559EE2536BB}" srcOrd="0" destOrd="0" presId="urn:microsoft.com/office/officeart/2005/8/layout/gear1"/>
    <dgm:cxn modelId="{B1324E73-48F8-6344-8CC3-FFBF6524CFB7}" type="presOf" srcId="{4D57D769-6C18-8941-9627-882B08EA18A4}" destId="{43CB5A64-1F93-814F-9025-567CB9AA46A5}" srcOrd="0" destOrd="0" presId="urn:microsoft.com/office/officeart/2005/8/layout/gear1"/>
    <dgm:cxn modelId="{6CEEE946-3A28-5C45-BB4E-F665ADEFE12B}" type="presOf" srcId="{70611803-859C-C449-94A6-8931035B590C}" destId="{ABACF300-F801-0F41-B1BB-434FB2A0692E}" srcOrd="0" destOrd="0" presId="urn:microsoft.com/office/officeart/2005/8/layout/gear1"/>
    <dgm:cxn modelId="{730BF59C-CCB1-C64F-B7E2-28012582625E}" type="presOf" srcId="{70611803-859C-C449-94A6-8931035B590C}" destId="{CAFAEAFF-AA40-414A-978B-ECBBB18A1642}" srcOrd="1" destOrd="0" presId="urn:microsoft.com/office/officeart/2005/8/layout/gear1"/>
    <dgm:cxn modelId="{A0F9D500-3370-C04F-807E-42284EC8A075}" type="presParOf" srcId="{43CB5A64-1F93-814F-9025-567CB9AA46A5}" destId="{ABACF300-F801-0F41-B1BB-434FB2A0692E}" srcOrd="0" destOrd="0" presId="urn:microsoft.com/office/officeart/2005/8/layout/gear1"/>
    <dgm:cxn modelId="{B6036C94-8AB4-E845-97C7-9C29FAA1B202}" type="presParOf" srcId="{43CB5A64-1F93-814F-9025-567CB9AA46A5}" destId="{CAFAEAFF-AA40-414A-978B-ECBBB18A1642}" srcOrd="1" destOrd="0" presId="urn:microsoft.com/office/officeart/2005/8/layout/gear1"/>
    <dgm:cxn modelId="{7D7782C8-54FF-1E4E-89FF-4ECD11FAABBE}" type="presParOf" srcId="{43CB5A64-1F93-814F-9025-567CB9AA46A5}" destId="{BA9B4E38-2352-CF49-8215-5C01B4BA2E46}" srcOrd="2" destOrd="0" presId="urn:microsoft.com/office/officeart/2005/8/layout/gear1"/>
    <dgm:cxn modelId="{90E8E9F8-6447-FB49-930A-775270E02700}" type="presParOf" srcId="{43CB5A64-1F93-814F-9025-567CB9AA46A5}" destId="{C8116CC9-F976-1C48-886D-7EC3387F477C}" srcOrd="3" destOrd="0" presId="urn:microsoft.com/office/officeart/2005/8/layout/gear1"/>
    <dgm:cxn modelId="{F9F3846B-9E73-5C4E-A785-E99B5F002DF2}" type="presParOf" srcId="{43CB5A64-1F93-814F-9025-567CB9AA46A5}" destId="{40A1F8BC-A3C3-8142-BA3D-38A383234CA1}" srcOrd="4" destOrd="0" presId="urn:microsoft.com/office/officeart/2005/8/layout/gear1"/>
    <dgm:cxn modelId="{F0A7B207-CBC6-0A45-A883-4E5240EBFFAE}" type="presParOf" srcId="{43CB5A64-1F93-814F-9025-567CB9AA46A5}" destId="{D4339863-3CB5-C44F-BC45-BA158CCD2FBF}" srcOrd="5" destOrd="0" presId="urn:microsoft.com/office/officeart/2005/8/layout/gear1"/>
    <dgm:cxn modelId="{22C58475-04AC-5D49-8CD4-84E241BB23D3}" type="presParOf" srcId="{43CB5A64-1F93-814F-9025-567CB9AA46A5}" destId="{62C45E9E-F27A-B448-BDE5-E72D09FBCD5E}" srcOrd="6" destOrd="0" presId="urn:microsoft.com/office/officeart/2005/8/layout/gear1"/>
    <dgm:cxn modelId="{A3C5603B-3710-5741-8737-A99D813EB5E1}" type="presParOf" srcId="{43CB5A64-1F93-814F-9025-567CB9AA46A5}" destId="{3849825B-BBE7-7248-94CE-82FDB29755C1}" srcOrd="7" destOrd="0" presId="urn:microsoft.com/office/officeart/2005/8/layout/gear1"/>
    <dgm:cxn modelId="{2C4C1E38-5EC1-9B4B-886F-D1DECAD96144}" type="presParOf" srcId="{43CB5A64-1F93-814F-9025-567CB9AA46A5}" destId="{7C822A9E-9767-6A4E-9FE3-A5DBBE0A5DD9}" srcOrd="8" destOrd="0" presId="urn:microsoft.com/office/officeart/2005/8/layout/gear1"/>
    <dgm:cxn modelId="{C01757BD-08BF-B94B-97FE-FF5FC85E9DF9}" type="presParOf" srcId="{43CB5A64-1F93-814F-9025-567CB9AA46A5}" destId="{B9CF740E-DD9B-F94F-AD68-71203F30C22D}" srcOrd="9" destOrd="0" presId="urn:microsoft.com/office/officeart/2005/8/layout/gear1"/>
    <dgm:cxn modelId="{A444CAE8-5644-FB44-99CA-8BD912AA7B6E}" type="presParOf" srcId="{43CB5A64-1F93-814F-9025-567CB9AA46A5}" destId="{D49A94A3-D872-E24D-8701-402E4C5F2E52}" srcOrd="10" destOrd="0" presId="urn:microsoft.com/office/officeart/2005/8/layout/gear1"/>
    <dgm:cxn modelId="{E761DA28-F101-584F-B181-E21E9C4E33CF}" type="presParOf" srcId="{43CB5A64-1F93-814F-9025-567CB9AA46A5}" destId="{533FEA81-D227-F440-BE12-736E3BF623A5}" srcOrd="11" destOrd="0" presId="urn:microsoft.com/office/officeart/2005/8/layout/gear1"/>
    <dgm:cxn modelId="{9B346187-E9FD-E54A-891B-AA02F5546654}" type="presParOf" srcId="{43CB5A64-1F93-814F-9025-567CB9AA46A5}" destId="{E58752DD-FFBF-914D-802E-3559EE2536B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CF300-F801-0F41-B1BB-434FB2A0692E}">
      <dsp:nvSpPr>
        <dsp:cNvPr id="0" name=""/>
        <dsp:cNvSpPr/>
      </dsp:nvSpPr>
      <dsp:spPr>
        <a:xfrm>
          <a:off x="2501021" y="1831334"/>
          <a:ext cx="2238298" cy="223829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Darstellen/Modellbilden</a:t>
          </a:r>
          <a:endParaRPr lang="de-DE" sz="1800" kern="1200" dirty="0"/>
        </a:p>
      </dsp:txBody>
      <dsp:txXfrm>
        <a:off x="2951018" y="2355645"/>
        <a:ext cx="1338304" cy="1150531"/>
      </dsp:txXfrm>
    </dsp:sp>
    <dsp:sp modelId="{C8116CC9-F976-1C48-886D-7EC3387F477C}">
      <dsp:nvSpPr>
        <dsp:cNvPr id="0" name=""/>
        <dsp:cNvSpPr/>
      </dsp:nvSpPr>
      <dsp:spPr>
        <a:xfrm>
          <a:off x="1198739" y="1302282"/>
          <a:ext cx="1627853" cy="1627853"/>
        </a:xfrm>
        <a:prstGeom prst="gear6">
          <a:avLst/>
        </a:prstGeom>
        <a:gradFill rotWithShape="0">
          <a:gsLst>
            <a:gs pos="0">
              <a:schemeClr val="accent2">
                <a:hueOff val="861381"/>
                <a:satOff val="-29880"/>
                <a:lumOff val="490"/>
                <a:alphaOff val="0"/>
              </a:schemeClr>
            </a:gs>
            <a:gs pos="100000">
              <a:schemeClr val="accent2">
                <a:hueOff val="861381"/>
                <a:satOff val="-29880"/>
                <a:lumOff val="49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Interpretieren</a:t>
          </a:r>
          <a:endParaRPr lang="de-DE" sz="1800" kern="1200" dirty="0"/>
        </a:p>
      </dsp:txBody>
      <dsp:txXfrm>
        <a:off x="1608556" y="1714576"/>
        <a:ext cx="808219" cy="803265"/>
      </dsp:txXfrm>
    </dsp:sp>
    <dsp:sp modelId="{62C45E9E-F27A-B448-BDE5-E72D09FBCD5E}">
      <dsp:nvSpPr>
        <dsp:cNvPr id="0" name=""/>
        <dsp:cNvSpPr/>
      </dsp:nvSpPr>
      <dsp:spPr>
        <a:xfrm rot="20700000">
          <a:off x="2110503" y="179229"/>
          <a:ext cx="1594963" cy="1594963"/>
        </a:xfrm>
        <a:prstGeom prst="gear6">
          <a:avLst/>
        </a:prstGeom>
        <a:gradFill rotWithShape="0">
          <a:gsLst>
            <a:gs pos="0">
              <a:schemeClr val="accent2">
                <a:hueOff val="1722762"/>
                <a:satOff val="-59760"/>
                <a:lumOff val="981"/>
                <a:alphaOff val="0"/>
              </a:schemeClr>
            </a:gs>
            <a:gs pos="100000">
              <a:schemeClr val="accent2">
                <a:hueOff val="1722762"/>
                <a:satOff val="-59760"/>
                <a:lumOff val="98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Begründen</a:t>
          </a:r>
          <a:endParaRPr lang="de-DE" sz="1800" kern="1200" dirty="0"/>
        </a:p>
      </dsp:txBody>
      <dsp:txXfrm rot="-20700000">
        <a:off x="2460325" y="529052"/>
        <a:ext cx="895319" cy="895319"/>
      </dsp:txXfrm>
    </dsp:sp>
    <dsp:sp modelId="{D49A94A3-D872-E24D-8701-402E4C5F2E52}">
      <dsp:nvSpPr>
        <dsp:cNvPr id="0" name=""/>
        <dsp:cNvSpPr/>
      </dsp:nvSpPr>
      <dsp:spPr>
        <a:xfrm>
          <a:off x="2327550" y="1494353"/>
          <a:ext cx="2865021" cy="2865021"/>
        </a:xfrm>
        <a:prstGeom prst="circularArrow">
          <a:avLst>
            <a:gd name="adj1" fmla="val 4687"/>
            <a:gd name="adj2" fmla="val 299029"/>
            <a:gd name="adj3" fmla="val 2513223"/>
            <a:gd name="adj4" fmla="val 1586762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FEA81-D227-F440-BE12-736E3BF623A5}">
      <dsp:nvSpPr>
        <dsp:cNvPr id="0" name=""/>
        <dsp:cNvSpPr/>
      </dsp:nvSpPr>
      <dsp:spPr>
        <a:xfrm>
          <a:off x="910449" y="942635"/>
          <a:ext cx="2081617" cy="20816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861381"/>
                <a:satOff val="-29880"/>
                <a:lumOff val="490"/>
                <a:alphaOff val="0"/>
              </a:schemeClr>
            </a:gs>
            <a:gs pos="100000">
              <a:schemeClr val="accent2">
                <a:hueOff val="861381"/>
                <a:satOff val="-29880"/>
                <a:lumOff val="49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752DD-FFBF-914D-802E-3559EE2536BB}">
      <dsp:nvSpPr>
        <dsp:cNvPr id="0" name=""/>
        <dsp:cNvSpPr/>
      </dsp:nvSpPr>
      <dsp:spPr>
        <a:xfrm>
          <a:off x="1741571" y="-169592"/>
          <a:ext cx="2244402" cy="22444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1722762"/>
                <a:satOff val="-59760"/>
                <a:lumOff val="981"/>
                <a:alphaOff val="0"/>
              </a:schemeClr>
            </a:gs>
            <a:gs pos="100000">
              <a:schemeClr val="accent2">
                <a:hueOff val="1722762"/>
                <a:satOff val="-59760"/>
                <a:lumOff val="98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02.03.14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23" y="2119257"/>
            <a:ext cx="696524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02.03.14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Statistik – Wahrscheinlichkeit 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38490" y="4129888"/>
            <a:ext cx="5712179" cy="786532"/>
          </a:xfrm>
        </p:spPr>
        <p:txBody>
          <a:bodyPr>
            <a:normAutofit/>
          </a:bodyPr>
          <a:lstStyle/>
          <a:p>
            <a:pPr algn="r"/>
            <a:r>
              <a:rPr lang="de-DE" sz="1600" dirty="0" smtClean="0"/>
              <a:t>Amstetten 2014</a:t>
            </a:r>
          </a:p>
          <a:p>
            <a:pPr algn="r"/>
            <a:r>
              <a:rPr lang="de-DE" sz="1600" dirty="0" smtClean="0"/>
              <a:t>Evelyn </a:t>
            </a:r>
            <a:r>
              <a:rPr lang="de-DE" sz="1600" dirty="0" err="1" smtClean="0"/>
              <a:t>Süss</a:t>
            </a:r>
            <a:r>
              <a:rPr lang="de-DE" sz="1600" dirty="0" smtClean="0"/>
              <a:t>-Stepancik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61839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102" y="817582"/>
            <a:ext cx="6965245" cy="1202485"/>
          </a:xfrm>
        </p:spPr>
        <p:txBody>
          <a:bodyPr/>
          <a:lstStyle/>
          <a:p>
            <a:r>
              <a:rPr lang="de-DE" dirty="0" smtClean="0"/>
              <a:t>Lehrplan – 10. Schulstufe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38" y="2020066"/>
            <a:ext cx="6948978" cy="15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9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6409" y="817582"/>
            <a:ext cx="6965245" cy="1202485"/>
          </a:xfrm>
        </p:spPr>
        <p:txBody>
          <a:bodyPr>
            <a:normAutofit/>
          </a:bodyPr>
          <a:lstStyle/>
          <a:p>
            <a:r>
              <a:rPr lang="de-DE" sz="3200" dirty="0" smtClean="0"/>
              <a:t>Wahrscheinlichkeitsrechnung</a:t>
            </a:r>
            <a:endParaRPr lang="de-DE" sz="3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23" y="2202960"/>
            <a:ext cx="7325653" cy="24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6178" y="817582"/>
            <a:ext cx="6965245" cy="1202485"/>
          </a:xfrm>
        </p:spPr>
        <p:txBody>
          <a:bodyPr/>
          <a:lstStyle/>
          <a:p>
            <a:r>
              <a:rPr lang="de-DE" dirty="0" smtClean="0"/>
              <a:t>Lehrplan – 11. Schulstufe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2" y="2020067"/>
            <a:ext cx="6939143" cy="12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Wahrscheinlichkeits-verteilungen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41" y="2170723"/>
            <a:ext cx="7107458" cy="246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6640" y="817582"/>
            <a:ext cx="6965245" cy="1202485"/>
          </a:xfrm>
        </p:spPr>
        <p:txBody>
          <a:bodyPr/>
          <a:lstStyle/>
          <a:p>
            <a:r>
              <a:rPr lang="de-DE" dirty="0" smtClean="0"/>
              <a:t>Lehrplan – 12. Schulstufe 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77" y="2020066"/>
            <a:ext cx="6855666" cy="8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Schließende/Beurteilende Statistik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31" y="2397368"/>
            <a:ext cx="6926204" cy="8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3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Konsequenzen </a:t>
            </a:r>
            <a:r>
              <a:rPr lang="de-DE" smtClean="0"/>
              <a:t>für MU der Sek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5023" y="2119257"/>
            <a:ext cx="6965245" cy="38457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 Den Kreislauf „Statistik – Wahrscheinlichkeit – Schließende Statistik“ im Auge behalten.</a:t>
            </a:r>
          </a:p>
          <a:p>
            <a:r>
              <a:rPr lang="de-DE" dirty="0"/>
              <a:t> </a:t>
            </a:r>
            <a:r>
              <a:rPr lang="de-DE" dirty="0" smtClean="0"/>
              <a:t>Experimente ermöglichen</a:t>
            </a:r>
          </a:p>
          <a:p>
            <a:r>
              <a:rPr lang="de-DE" dirty="0" smtClean="0"/>
              <a:t> GK-Schubladen in der Erarbeitung vermeiden</a:t>
            </a:r>
          </a:p>
          <a:p>
            <a:r>
              <a:rPr lang="de-DE" dirty="0"/>
              <a:t> </a:t>
            </a:r>
            <a:r>
              <a:rPr lang="de-DE" dirty="0" smtClean="0"/>
              <a:t>Allgemeinbildende Aspekte, fächerverbindende Aspekte</a:t>
            </a:r>
          </a:p>
          <a:p>
            <a:r>
              <a:rPr lang="de-DE" dirty="0"/>
              <a:t> </a:t>
            </a:r>
            <a:r>
              <a:rPr lang="de-DE" dirty="0" smtClean="0"/>
              <a:t>Alltags- und Fachsprache </a:t>
            </a:r>
          </a:p>
          <a:p>
            <a:r>
              <a:rPr lang="de-DE" dirty="0"/>
              <a:t> </a:t>
            </a:r>
            <a:r>
              <a:rPr lang="de-DE" dirty="0" smtClean="0"/>
              <a:t>Leitidee </a:t>
            </a:r>
          </a:p>
          <a:p>
            <a:r>
              <a:rPr lang="de-DE" dirty="0"/>
              <a:t> </a:t>
            </a:r>
            <a:r>
              <a:rPr lang="de-DE" dirty="0" smtClean="0"/>
              <a:t>VWA</a:t>
            </a:r>
          </a:p>
          <a:p>
            <a:r>
              <a:rPr lang="de-DE" dirty="0"/>
              <a:t> </a:t>
            </a:r>
            <a:r>
              <a:rPr lang="de-DE" dirty="0" smtClean="0"/>
              <a:t>Ideen versus Algorithmen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78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555920" y="3708249"/>
            <a:ext cx="378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... und wie prüfe ich das nun?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433254" y="2298262"/>
            <a:ext cx="25016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AT" sz="1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028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Lehrplan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Sekundarstufe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20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Arbeiten mit Modellen, Statistik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rgbClr val="800000"/>
                </a:solidFill>
              </a:rPr>
              <a:t>5. Schulstufe </a:t>
            </a:r>
          </a:p>
          <a:p>
            <a:r>
              <a:rPr lang="de-DE" dirty="0" smtClean="0"/>
              <a:t> Tabellen </a:t>
            </a:r>
            <a:r>
              <a:rPr lang="de-DE" dirty="0"/>
              <a:t>und graphische Darstellungen zum Erfassen von Datenmengen verwenden </a:t>
            </a:r>
            <a:r>
              <a:rPr lang="de-DE" dirty="0" smtClean="0"/>
              <a:t>können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800000"/>
                </a:solidFill>
              </a:rPr>
              <a:t>6. </a:t>
            </a:r>
            <a:r>
              <a:rPr lang="de-DE" b="1" dirty="0">
                <a:solidFill>
                  <a:srgbClr val="800000"/>
                </a:solidFill>
              </a:rPr>
              <a:t>Schulstufe </a:t>
            </a:r>
            <a:endParaRPr lang="de-DE" dirty="0" smtClean="0"/>
          </a:p>
          <a:p>
            <a:r>
              <a:rPr lang="de-DE" dirty="0"/>
              <a:t> relative </a:t>
            </a:r>
            <a:r>
              <a:rPr lang="de-DE" dirty="0" smtClean="0"/>
              <a:t>Häufigkeiten </a:t>
            </a:r>
            <a:r>
              <a:rPr lang="de-DE" dirty="0"/>
              <a:t>ermitteln </a:t>
            </a:r>
            <a:r>
              <a:rPr lang="de-DE" dirty="0" smtClean="0"/>
              <a:t>können,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entsprechende </a:t>
            </a:r>
            <a:r>
              <a:rPr lang="de-DE" dirty="0"/>
              <a:t>graphische Darstellungen lesen, anfertigen und kritisch betrachten </a:t>
            </a:r>
            <a:r>
              <a:rPr lang="de-DE" dirty="0" smtClean="0"/>
              <a:t>können,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smtClean="0"/>
              <a:t>Manipulationsmöglichkeiten </a:t>
            </a:r>
            <a:r>
              <a:rPr lang="de-DE" dirty="0"/>
              <a:t>erkennen</a:t>
            </a:r>
          </a:p>
        </p:txBody>
      </p:sp>
    </p:spTree>
    <p:extLst>
      <p:ext uri="{BB962C8B-B14F-4D97-AF65-F5344CB8AC3E}">
        <p14:creationId xmlns:p14="http://schemas.microsoft.com/office/powerpoint/2010/main" val="358976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Arbeiten mit Modellen, Statistik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800000"/>
                </a:solidFill>
              </a:rPr>
              <a:t>7</a:t>
            </a:r>
            <a:r>
              <a:rPr lang="de-DE" b="1" dirty="0" smtClean="0">
                <a:solidFill>
                  <a:srgbClr val="800000"/>
                </a:solidFill>
              </a:rPr>
              <a:t>. Schulstufe </a:t>
            </a:r>
          </a:p>
          <a:p>
            <a:r>
              <a:rPr lang="de-DE" dirty="0"/>
              <a:t> Untersuchen und Darstellen von </a:t>
            </a:r>
            <a:r>
              <a:rPr lang="de-DE" dirty="0" smtClean="0"/>
              <a:t>Datenmengen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800000"/>
                </a:solidFill>
              </a:rPr>
              <a:t>8</a:t>
            </a:r>
            <a:r>
              <a:rPr lang="de-DE" b="1" dirty="0" smtClean="0">
                <a:solidFill>
                  <a:srgbClr val="800000"/>
                </a:solidFill>
              </a:rPr>
              <a:t>. </a:t>
            </a:r>
            <a:r>
              <a:rPr lang="de-DE" b="1" dirty="0">
                <a:solidFill>
                  <a:srgbClr val="800000"/>
                </a:solidFill>
              </a:rPr>
              <a:t>Schulstufe </a:t>
            </a:r>
            <a:endParaRPr lang="de-DE" dirty="0" smtClean="0"/>
          </a:p>
          <a:p>
            <a:r>
              <a:rPr lang="de-DE" dirty="0"/>
              <a:t> Untersuchen und Darstellen von Datenmengen unter Verwendung statistischer Kennzahlen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(z.B. Mittelwert</a:t>
            </a:r>
            <a:r>
              <a:rPr lang="de-DE" dirty="0"/>
              <a:t>, Median, Quartil, relative </a:t>
            </a:r>
            <a:r>
              <a:rPr lang="de-DE" dirty="0" smtClean="0"/>
              <a:t>Häufigkeit</a:t>
            </a:r>
            <a:r>
              <a:rPr lang="de-DE" dirty="0"/>
              <a:t>, Streudiagramm)</a:t>
            </a:r>
          </a:p>
        </p:txBody>
      </p:sp>
    </p:spTree>
    <p:extLst>
      <p:ext uri="{BB962C8B-B14F-4D97-AF65-F5344CB8AC3E}">
        <p14:creationId xmlns:p14="http://schemas.microsoft.com/office/powerpoint/2010/main" val="354431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aus LP + Vortrag/WS</a:t>
            </a:r>
            <a:endParaRPr lang="de-DE" dirty="0"/>
          </a:p>
        </p:txBody>
      </p:sp>
      <p:pic>
        <p:nvPicPr>
          <p:cNvPr id="4" name="Bild 3" descr="darstellung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01" y="2122800"/>
            <a:ext cx="6358838" cy="32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Bildungsstandards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Inhaltsbereich „Statistische Darstellungen und Kenngrößen“</a:t>
            </a:r>
          </a:p>
          <a:p>
            <a:pPr lvl="1"/>
            <a:r>
              <a:rPr lang="de-DE" dirty="0" smtClean="0"/>
              <a:t> tabellarische Darstellungen statistischer Daten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Stabdiagramm, Kreisdiagramm, Streifendiagramm, Piktogramm, Liniendiagramm, Streudiagramm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absolute und relative Häufigkeiten</a:t>
            </a:r>
          </a:p>
          <a:p>
            <a:pPr lvl="1"/>
            <a:r>
              <a:rPr lang="de-DE" dirty="0"/>
              <a:t> </a:t>
            </a:r>
            <a:r>
              <a:rPr lang="de-DE" dirty="0" smtClean="0"/>
              <a:t>arithmetisches Mittel, Median, </a:t>
            </a:r>
            <a:r>
              <a:rPr lang="de-DE" dirty="0" err="1" smtClean="0"/>
              <a:t>Quartile</a:t>
            </a:r>
            <a:endParaRPr lang="de-DE" dirty="0" smtClean="0"/>
          </a:p>
          <a:p>
            <a:pPr lvl="1"/>
            <a:r>
              <a:rPr lang="de-DE" dirty="0"/>
              <a:t> </a:t>
            </a:r>
            <a:r>
              <a:rPr lang="de-DE" dirty="0" smtClean="0"/>
              <a:t>Spannweite, Quartilsabstand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3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Bildungsstandards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02878"/>
              </p:ext>
            </p:extLst>
          </p:nvPr>
        </p:nvGraphicFramePr>
        <p:xfrm>
          <a:off x="1095023" y="1929344"/>
          <a:ext cx="5409007" cy="406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6738717" y="2345869"/>
            <a:ext cx="1015663" cy="27862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de-A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Statistik</a:t>
            </a:r>
            <a:endParaRPr lang="de-A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95023" y="2619583"/>
            <a:ext cx="461665" cy="28123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Lebensvorbereitung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13338" y="5522686"/>
            <a:ext cx="260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Anschlussfähigkeit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90444" y="1803095"/>
            <a:ext cx="224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FF"/>
                </a:solidFill>
              </a:rPr>
              <a:t>fächerverbindend</a:t>
            </a:r>
            <a:endParaRPr lang="de-DE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Konsequenzen für den MU der Sek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Begriffsbildung</a:t>
            </a:r>
          </a:p>
          <a:p>
            <a:r>
              <a:rPr lang="de-DE" dirty="0"/>
              <a:t> </a:t>
            </a:r>
            <a:r>
              <a:rPr lang="de-DE" dirty="0" smtClean="0"/>
              <a:t>Technologieeinsatz</a:t>
            </a:r>
          </a:p>
          <a:p>
            <a:r>
              <a:rPr lang="de-DE" dirty="0"/>
              <a:t> </a:t>
            </a:r>
            <a:r>
              <a:rPr lang="de-DE" dirty="0" smtClean="0"/>
              <a:t>reale Daten</a:t>
            </a:r>
          </a:p>
          <a:p>
            <a:r>
              <a:rPr lang="de-DE" dirty="0"/>
              <a:t> </a:t>
            </a:r>
            <a:r>
              <a:rPr lang="de-DE" dirty="0" smtClean="0"/>
              <a:t>Verbalisieren</a:t>
            </a:r>
          </a:p>
          <a:p>
            <a:r>
              <a:rPr lang="de-DE" dirty="0"/>
              <a:t> </a:t>
            </a:r>
            <a:r>
              <a:rPr lang="de-DE" dirty="0" smtClean="0"/>
              <a:t>Allgemeinbildende Ansprüche</a:t>
            </a:r>
          </a:p>
          <a:p>
            <a:r>
              <a:rPr lang="de-DE" dirty="0"/>
              <a:t> </a:t>
            </a:r>
            <a:r>
              <a:rPr lang="de-DE" dirty="0" smtClean="0"/>
              <a:t>echte Fragen der Schülerinnen und Schüler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6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28056" y="904753"/>
            <a:ext cx="3746252" cy="833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1800" b="1" dirty="0" smtClean="0"/>
              <a:t>BIST Statistik</a:t>
            </a:r>
            <a:endParaRPr lang="de-DE" sz="1800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4294967295"/>
          </p:nvPr>
        </p:nvSpPr>
        <p:spPr>
          <a:xfrm>
            <a:off x="847575" y="2014416"/>
            <a:ext cx="3724425" cy="38262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1200" dirty="0"/>
              <a:t>tabellarische Darstellung statistischer </a:t>
            </a:r>
            <a:r>
              <a:rPr lang="de-DE" sz="1200" dirty="0" smtClean="0"/>
              <a:t>Daten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1200" dirty="0" smtClean="0"/>
              <a:t>Stabdiagramm</a:t>
            </a:r>
            <a:r>
              <a:rPr lang="de-DE" sz="1200" dirty="0"/>
              <a:t>, Kreisdiagramm, Streifendiagramm, </a:t>
            </a:r>
            <a:r>
              <a:rPr lang="de-DE" sz="1200" dirty="0" smtClean="0"/>
              <a:t>Piktogramm</a:t>
            </a:r>
            <a:r>
              <a:rPr lang="de-DE" sz="1200" dirty="0"/>
              <a:t>, </a:t>
            </a:r>
            <a:r>
              <a:rPr lang="de-DE" sz="1200" dirty="0" smtClean="0"/>
              <a:t>Liniendiagramm, </a:t>
            </a:r>
            <a:r>
              <a:rPr lang="de-DE" sz="1200" dirty="0"/>
              <a:t>Streudiagramm </a:t>
            </a:r>
            <a:endParaRPr lang="de-DE" sz="1200" dirty="0" smtClean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1200" dirty="0" smtClean="0"/>
              <a:t>Absolute und relative Häufigkeit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1200" dirty="0" smtClean="0"/>
              <a:t>arithmetisches </a:t>
            </a:r>
            <a:r>
              <a:rPr lang="de-DE" sz="1200" dirty="0"/>
              <a:t>Mittel, Median, </a:t>
            </a:r>
            <a:r>
              <a:rPr lang="de-DE" sz="1200" dirty="0" err="1"/>
              <a:t>Quartile</a:t>
            </a:r>
            <a:r>
              <a:rPr lang="de-DE" sz="1200" dirty="0"/>
              <a:t> </a:t>
            </a:r>
            <a:endParaRPr lang="de-DE" sz="1200" dirty="0" smtClean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1200" dirty="0" smtClean="0"/>
              <a:t>Spannweite</a:t>
            </a:r>
            <a:r>
              <a:rPr lang="de-DE" sz="1200" dirty="0"/>
              <a:t>, </a:t>
            </a:r>
            <a:r>
              <a:rPr lang="de-DE" sz="1200" dirty="0" smtClean="0"/>
              <a:t>Quartilsabstand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1200" dirty="0" smtClean="0"/>
              <a:t>Handlungsbereiche: Darstellen, Modellbilden; Rechnen, Operieren; Interpretieren; Argumentieren, Begründen</a:t>
            </a:r>
            <a:endParaRPr lang="de-DE" sz="12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871599" y="992315"/>
            <a:ext cx="2944368" cy="8229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800" b="1" dirty="0" smtClean="0"/>
              <a:t>SRP Statistik</a:t>
            </a:r>
            <a:endParaRPr lang="de-DE" sz="1800" b="1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572000" y="2014416"/>
            <a:ext cx="3931920" cy="38262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de-DE" sz="1200" dirty="0" smtClean="0"/>
              <a:t>Werte </a:t>
            </a:r>
            <a:r>
              <a:rPr lang="de-DE" sz="1200" dirty="0"/>
              <a:t>aus tabellarischen und elementaren grafischen Darstellungen ablesen (bzw. </a:t>
            </a:r>
            <a:r>
              <a:rPr lang="de-DE" sz="1200" dirty="0" smtClean="0"/>
              <a:t>zusammengesetzte </a:t>
            </a:r>
            <a:r>
              <a:rPr lang="de-DE" sz="1200" dirty="0"/>
              <a:t>Werte ermitteln) und im jeweiligen Kontext angemessen interpretieren </a:t>
            </a:r>
            <a:r>
              <a:rPr lang="de-DE" sz="1200" dirty="0" smtClean="0"/>
              <a:t>können</a:t>
            </a:r>
          </a:p>
          <a:p>
            <a:pPr>
              <a:spcBef>
                <a:spcPts val="200"/>
              </a:spcBef>
            </a:pPr>
            <a:r>
              <a:rPr lang="de-DE" sz="1200" dirty="0" smtClean="0"/>
              <a:t>Tabellen </a:t>
            </a:r>
            <a:r>
              <a:rPr lang="de-DE" sz="1200" dirty="0"/>
              <a:t>und einfache statistische Grafiken erstellen, zwischen </a:t>
            </a:r>
            <a:r>
              <a:rPr lang="de-DE" sz="1200" dirty="0" smtClean="0"/>
              <a:t>Darstellungsformen </a:t>
            </a:r>
            <a:r>
              <a:rPr lang="de-DE" sz="1200" dirty="0"/>
              <a:t>wechseln </a:t>
            </a:r>
            <a:r>
              <a:rPr lang="de-DE" sz="1200" dirty="0" smtClean="0"/>
              <a:t>können</a:t>
            </a:r>
            <a:endParaRPr lang="de-DE" sz="1200" dirty="0"/>
          </a:p>
          <a:p>
            <a:pPr>
              <a:spcBef>
                <a:spcPts val="200"/>
              </a:spcBef>
            </a:pPr>
            <a:r>
              <a:rPr lang="de-DE" sz="1200" dirty="0" smtClean="0"/>
              <a:t>Statistische </a:t>
            </a:r>
            <a:r>
              <a:rPr lang="de-DE" sz="1200" dirty="0"/>
              <a:t>Kennzahlen (absolute und relative </a:t>
            </a:r>
            <a:r>
              <a:rPr lang="de-DE" sz="1200" dirty="0" smtClean="0"/>
              <a:t>Häufigkeiten; </a:t>
            </a:r>
            <a:r>
              <a:rPr lang="de-DE" sz="1200" dirty="0"/>
              <a:t>arithmetisches Mittel, Median, Modus, </a:t>
            </a:r>
            <a:r>
              <a:rPr lang="de-DE" sz="1200" dirty="0" err="1"/>
              <a:t>Quartile</a:t>
            </a:r>
            <a:r>
              <a:rPr lang="de-DE" sz="1200" dirty="0"/>
              <a:t>, Spannweite, empirische Varianz/Standardabweichung) im jeweiligen Kontext </a:t>
            </a:r>
            <a:r>
              <a:rPr lang="de-DE" sz="1200" dirty="0" smtClean="0"/>
              <a:t>interpretieren können; </a:t>
            </a:r>
            <a:r>
              <a:rPr lang="de-DE" sz="1200" dirty="0"/>
              <a:t>die </a:t>
            </a:r>
            <a:r>
              <a:rPr lang="de-DE" sz="1200" dirty="0" smtClean="0"/>
              <a:t>angeführten </a:t>
            </a:r>
            <a:r>
              <a:rPr lang="de-DE" sz="1200" dirty="0"/>
              <a:t>Kennzahlen </a:t>
            </a:r>
            <a:r>
              <a:rPr lang="de-DE" sz="1200" dirty="0" smtClean="0"/>
              <a:t>für </a:t>
            </a:r>
            <a:r>
              <a:rPr lang="de-DE" sz="1200" dirty="0"/>
              <a:t>einfache </a:t>
            </a:r>
            <a:r>
              <a:rPr lang="de-DE" sz="1200" dirty="0" smtClean="0"/>
              <a:t>Datensätze </a:t>
            </a:r>
            <a:r>
              <a:rPr lang="de-DE" sz="1200" dirty="0"/>
              <a:t>ermitteln </a:t>
            </a:r>
            <a:r>
              <a:rPr lang="de-DE" sz="1200" dirty="0" smtClean="0"/>
              <a:t>können</a:t>
            </a:r>
            <a:endParaRPr lang="de-DE" sz="1200" dirty="0"/>
          </a:p>
          <a:p>
            <a:pPr>
              <a:spcBef>
                <a:spcPts val="200"/>
              </a:spcBef>
            </a:pPr>
            <a:r>
              <a:rPr lang="de-DE" sz="1200" dirty="0" smtClean="0"/>
              <a:t>Definition </a:t>
            </a:r>
            <a:r>
              <a:rPr lang="de-DE" sz="1200" dirty="0"/>
              <a:t>und wichtige Eigenschaften des arithmetischen Mittels und des </a:t>
            </a:r>
            <a:r>
              <a:rPr lang="de-DE" sz="1200" dirty="0" err="1"/>
              <a:t>Medians</a:t>
            </a:r>
            <a:r>
              <a:rPr lang="de-DE" sz="1200" dirty="0"/>
              <a:t> angeben und nutzen, </a:t>
            </a:r>
            <a:r>
              <a:rPr lang="de-DE" sz="1200" dirty="0" err="1"/>
              <a:t>Quartile</a:t>
            </a:r>
            <a:r>
              <a:rPr lang="de-DE" sz="1200" dirty="0"/>
              <a:t> ermitteln und interpretieren </a:t>
            </a:r>
            <a:r>
              <a:rPr lang="de-DE" sz="1200" dirty="0" smtClean="0"/>
              <a:t>können, </a:t>
            </a:r>
            <a:r>
              <a:rPr lang="de-DE" sz="1200" dirty="0"/>
              <a:t>die Entscheidung </a:t>
            </a:r>
            <a:r>
              <a:rPr lang="de-DE" sz="1200" dirty="0" smtClean="0"/>
              <a:t>für </a:t>
            </a:r>
            <a:r>
              <a:rPr lang="de-DE" sz="1200" dirty="0"/>
              <a:t>die Verwendung einer bestimmten Kennzahl </a:t>
            </a:r>
            <a:r>
              <a:rPr lang="de-DE" sz="1200" dirty="0" smtClean="0"/>
              <a:t>begründen können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74014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Pin.thmx</Template>
  <TotalTime>0</TotalTime>
  <Words>400</Words>
  <Application>Microsoft Macintosh PowerPoint</Application>
  <PresentationFormat>Bildschirmpräsentation (4:3)</PresentationFormat>
  <Paragraphs>69</Paragraphs>
  <Slides>17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Pushpin</vt:lpstr>
      <vt:lpstr>Statistik – Wahrscheinlichkeit </vt:lpstr>
      <vt:lpstr>Lehrplan</vt:lpstr>
      <vt:lpstr>Arbeiten mit Modellen, Statistik</vt:lpstr>
      <vt:lpstr>Arbeiten mit Modellen, Statistik</vt:lpstr>
      <vt:lpstr>Fazit aus LP + Vortrag/WS</vt:lpstr>
      <vt:lpstr>Bildungsstandards</vt:lpstr>
      <vt:lpstr>Bildungsstandards</vt:lpstr>
      <vt:lpstr>Konsequenzen für den MU der Sek 1</vt:lpstr>
      <vt:lpstr>PowerPoint-Präsentation</vt:lpstr>
      <vt:lpstr>Lehrplan – 10. Schulstufe</vt:lpstr>
      <vt:lpstr>Wahrscheinlichkeitsrechnung</vt:lpstr>
      <vt:lpstr>Lehrplan – 11. Schulstufe</vt:lpstr>
      <vt:lpstr>Wahrscheinlichkeits-verteilungen</vt:lpstr>
      <vt:lpstr>Lehrplan – 12. Schulstufe </vt:lpstr>
      <vt:lpstr>Schließende/Beurteilende Statistik</vt:lpstr>
      <vt:lpstr>Konsequenzen für MU der Sek 2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Funktionale Abhängigkeiten</dc:title>
  <dc:creator>evelyn stepancik</dc:creator>
  <cp:lastModifiedBy>evelyn stepancik</cp:lastModifiedBy>
  <cp:revision>93</cp:revision>
  <dcterms:created xsi:type="dcterms:W3CDTF">2014-02-24T09:52:28Z</dcterms:created>
  <dcterms:modified xsi:type="dcterms:W3CDTF">2014-03-02T15:06:46Z</dcterms:modified>
</cp:coreProperties>
</file>