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92" r:id="rId4"/>
    <p:sldId id="291" r:id="rId5"/>
    <p:sldId id="293" r:id="rId6"/>
    <p:sldId id="294" r:id="rId7"/>
    <p:sldId id="295" r:id="rId8"/>
    <p:sldId id="262" r:id="rId9"/>
    <p:sldId id="277" r:id="rId10"/>
    <p:sldId id="298" r:id="rId11"/>
    <p:sldId id="270" r:id="rId12"/>
    <p:sldId id="275" r:id="rId13"/>
    <p:sldId id="271" r:id="rId14"/>
    <p:sldId id="272" r:id="rId15"/>
    <p:sldId id="281" r:id="rId16"/>
    <p:sldId id="288" r:id="rId17"/>
    <p:sldId id="289" r:id="rId18"/>
    <p:sldId id="290" r:id="rId19"/>
    <p:sldId id="257" r:id="rId20"/>
    <p:sldId id="273" r:id="rId21"/>
    <p:sldId id="264" r:id="rId22"/>
    <p:sldId id="274" r:id="rId23"/>
    <p:sldId id="283" r:id="rId24"/>
    <p:sldId id="296" r:id="rId25"/>
    <p:sldId id="263" r:id="rId26"/>
    <p:sldId id="259" r:id="rId27"/>
    <p:sldId id="282" r:id="rId28"/>
    <p:sldId id="260" r:id="rId29"/>
    <p:sldId id="287" r:id="rId30"/>
    <p:sldId id="297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3" d="100"/>
          <a:sy n="73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29074-BA21-4C8F-BA33-3E8B27BF8BE7}" type="datetimeFigureOut">
              <a:rPr lang="de-AT" smtClean="0"/>
              <a:pPr/>
              <a:t>22.02.2014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861B-E80D-4A8F-BBB3-C24BA71FF6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043608" y="404664"/>
            <a:ext cx="7484368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GESCHICHTE ZUR KURVE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835696" y="1772816"/>
            <a:ext cx="5688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Kurve</a:t>
            </a:r>
            <a:r>
              <a:rPr kumimoji="0" lang="de-AT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AT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 Geschichte</a:t>
            </a:r>
            <a:r>
              <a:rPr kumimoji="0" lang="de-AT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/>
            </a:r>
            <a:br>
              <a:rPr kumimoji="0" lang="de-AT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</a:br>
            <a:r>
              <a:rPr kumimoji="0" lang="de-AT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Interpretation, Präsentation, kommunikativer Aspekt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15616" y="3573017"/>
            <a:ext cx="7412360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</a:t>
            </a:r>
            <a:r>
              <a:rPr kumimoji="0" lang="de-A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KURVE ZUR GESCHICHTE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907704" y="5013176"/>
            <a:ext cx="5688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Geschichte </a:t>
            </a:r>
            <a:r>
              <a:rPr kumimoji="0" lang="de-AT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 Kurve</a:t>
            </a:r>
            <a:r>
              <a:rPr kumimoji="0" lang="de-AT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/>
            </a:r>
            <a:br>
              <a:rPr kumimoji="0" lang="de-AT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</a:br>
            <a:r>
              <a:rPr kumimoji="0" lang="de-AT" sz="4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Darstellen, Modellieren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4400" baseline="0" smtClean="0">
                <a:latin typeface="+mj-lt"/>
                <a:ea typeface="+mj-ea"/>
                <a:cs typeface="+mj-cs"/>
                <a:sym typeface="Symbol"/>
              </a:rPr>
              <a:t>konstruktiver Aspekt</a:t>
            </a:r>
            <a:endParaRPr kumimoji="0" lang="de-A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1484784"/>
            <a:ext cx="677108" cy="3528392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AT" sz="3200" b="1" smtClean="0"/>
              <a:t>ARGUMENTIEREN</a:t>
            </a:r>
            <a:endParaRPr lang="de-AT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WANDERWEG</a:t>
            </a:r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301208"/>
            <a:ext cx="455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733256"/>
            <a:ext cx="7410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3"/>
            <a:ext cx="2160240" cy="339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>
            <a:spLocks noChangeAspect="1"/>
          </p:cNvSpPr>
          <p:nvPr/>
        </p:nvSpPr>
        <p:spPr>
          <a:xfrm>
            <a:off x="1619672" y="692696"/>
            <a:ext cx="6027078" cy="441985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2267744" y="404664"/>
            <a:ext cx="4680520" cy="201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smtClean="0">
                <a:solidFill>
                  <a:schemeClr val="tx1"/>
                </a:solidFill>
              </a:rPr>
              <a:t>Kontext</a:t>
            </a:r>
          </a:p>
          <a:p>
            <a:pPr algn="ctr"/>
            <a:endParaRPr lang="de-AT" sz="4000" smtClean="0">
              <a:solidFill>
                <a:schemeClr val="tx1"/>
              </a:solidFill>
            </a:endParaRPr>
          </a:p>
          <a:p>
            <a:pPr algn="ctr"/>
            <a:endParaRPr lang="de-AT" sz="400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47864" y="1268760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b="1" smtClean="0">
                <a:solidFill>
                  <a:schemeClr val="tx1"/>
                </a:solidFill>
              </a:rPr>
              <a:t>Situation</a:t>
            </a:r>
            <a:endParaRPr lang="de-AT" sz="40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483768" y="2276872"/>
            <a:ext cx="4248472" cy="20277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800" b="1" smtClean="0">
                <a:solidFill>
                  <a:srgbClr val="FF0000"/>
                </a:solidFill>
              </a:rPr>
              <a:t>FUNKTION</a:t>
            </a:r>
            <a:endParaRPr lang="de-AT" sz="2800" b="1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347864" y="4437112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b="1" smtClean="0">
                <a:solidFill>
                  <a:schemeClr val="tx1"/>
                </a:solidFill>
              </a:rPr>
              <a:t>Term</a:t>
            </a:r>
            <a:endParaRPr lang="de-AT" sz="4000" b="1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5536" y="2852936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b="1" smtClean="0">
                <a:solidFill>
                  <a:schemeClr val="tx1"/>
                </a:solidFill>
              </a:rPr>
              <a:t>Graph</a:t>
            </a:r>
            <a:endParaRPr lang="de-AT" sz="4000" b="1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72200" y="2852936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b="1" smtClean="0">
                <a:solidFill>
                  <a:schemeClr val="tx1"/>
                </a:solidFill>
              </a:rPr>
              <a:t>Tabelle</a:t>
            </a:r>
            <a:endParaRPr lang="de-AT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smtClean="0"/>
              <a:t>Funktion als mathematisches Modell</a:t>
            </a:r>
            <a:endParaRPr lang="de-AT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einen Kontext befragen</a:t>
            </a:r>
            <a:br>
              <a:rPr lang="de-AT" smtClean="0"/>
            </a:br>
            <a:r>
              <a:rPr lang="de-AT" smtClean="0"/>
              <a:t>Problemstellungen suchen</a:t>
            </a:r>
          </a:p>
          <a:p>
            <a:r>
              <a:rPr lang="de-AT" smtClean="0"/>
              <a:t>gegebenes Material befragen</a:t>
            </a:r>
            <a:br>
              <a:rPr lang="de-AT" smtClean="0"/>
            </a:br>
            <a:r>
              <a:rPr lang="de-AT" smtClean="0"/>
              <a:t>Beziehung zum Kontext herstellen</a:t>
            </a:r>
          </a:p>
          <a:p>
            <a:r>
              <a:rPr lang="de-AT" smtClean="0"/>
              <a:t>Strategien für den Wechsel zwischen unterschiedlichen Darstellungsformen</a:t>
            </a:r>
          </a:p>
          <a:p>
            <a:r>
              <a:rPr lang="de-AT" smtClean="0"/>
              <a:t>darstellen - interpretieren</a:t>
            </a:r>
          </a:p>
          <a:p>
            <a:r>
              <a:rPr lang="de-AT" smtClean="0"/>
              <a:t>begründen – argumentieren – beweisen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389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zwei Bewegungen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76300"/>
            <a:ext cx="624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092280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10 m/s</a:t>
            </a:r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7308304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16 m/s</a:t>
            </a:r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7164288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36 km/h</a:t>
            </a: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7380312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57,6 km/h</a:t>
            </a: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6300192" y="270892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mtClean="0"/>
              <a:t>f1(x)</a:t>
            </a:r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6228184" y="13407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f2(x)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zwei Bewegungen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Rekonstruktion der Grafik</a:t>
            </a:r>
          </a:p>
          <a:p>
            <a:r>
              <a:rPr lang="de-AT" smtClean="0"/>
              <a:t>Graph interpretieren – Geschwindigkeiten ablesen</a:t>
            </a:r>
          </a:p>
          <a:p>
            <a:r>
              <a:rPr lang="de-AT" smtClean="0"/>
              <a:t>Vergleich mit realen Geschwindigkeiten</a:t>
            </a:r>
          </a:p>
          <a:p>
            <a:r>
              <a:rPr lang="de-AT" smtClean="0"/>
              <a:t>Situation </a:t>
            </a:r>
            <a:r>
              <a:rPr lang="de-AT" smtClean="0"/>
              <a:t>konstruieren – Fragen stellen</a:t>
            </a:r>
          </a:p>
          <a:p>
            <a:pPr lvl="1"/>
            <a:r>
              <a:rPr lang="de-AT" smtClean="0"/>
              <a:t>Verwendung definierter Funktionen für Lösungen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zwei Bewegungen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Funktionsterme definieren: </a:t>
            </a:r>
            <a:br>
              <a:rPr lang="de-AT" smtClean="0"/>
            </a:br>
            <a:r>
              <a:rPr lang="de-AT" smtClean="0">
                <a:solidFill>
                  <a:schemeClr val="accent1"/>
                </a:solidFill>
              </a:rPr>
              <a:t>f1(x) = 10 x</a:t>
            </a:r>
            <a:r>
              <a:rPr lang="de-AT" smtClean="0"/>
              <a:t>			</a:t>
            </a:r>
            <a:r>
              <a:rPr lang="de-AT" smtClean="0">
                <a:solidFill>
                  <a:schemeClr val="accent3">
                    <a:lumMod val="75000"/>
                  </a:schemeClr>
                </a:solidFill>
              </a:rPr>
              <a:t>f2(x) = 16 x</a:t>
            </a:r>
          </a:p>
          <a:p>
            <a:r>
              <a:rPr lang="de-AT" smtClean="0"/>
              <a:t>Geschwindigkeiten ablesen / interpretieren:</a:t>
            </a:r>
            <a:br>
              <a:rPr lang="de-AT" smtClean="0"/>
            </a:br>
            <a:r>
              <a:rPr lang="de-AT" smtClean="0">
                <a:solidFill>
                  <a:schemeClr val="accent1"/>
                </a:solidFill>
              </a:rPr>
              <a:t>10 m/s = 36 km/h</a:t>
            </a:r>
            <a:r>
              <a:rPr lang="de-AT" smtClean="0"/>
              <a:t>		</a:t>
            </a:r>
            <a:r>
              <a:rPr lang="de-AT" smtClean="0">
                <a:solidFill>
                  <a:schemeClr val="accent3">
                    <a:lumMod val="75000"/>
                  </a:schemeClr>
                </a:solidFill>
              </a:rPr>
              <a:t>16 m/s = 57,6 km/h</a:t>
            </a:r>
            <a:r>
              <a:rPr lang="de-AT" smtClean="0"/>
              <a:t/>
            </a:r>
            <a:br>
              <a:rPr lang="de-AT" smtClean="0"/>
            </a:br>
            <a:r>
              <a:rPr lang="de-AT" smtClean="0">
                <a:solidFill>
                  <a:schemeClr val="accent1"/>
                </a:solidFill>
              </a:rPr>
              <a:t>Radfahrer</a:t>
            </a:r>
            <a:r>
              <a:rPr lang="de-AT" smtClean="0"/>
              <a:t>			</a:t>
            </a:r>
            <a:r>
              <a:rPr lang="de-AT" smtClean="0">
                <a:solidFill>
                  <a:schemeClr val="accent3">
                    <a:lumMod val="75000"/>
                  </a:schemeClr>
                </a:solidFill>
              </a:rPr>
              <a:t>Moped</a:t>
            </a:r>
          </a:p>
          <a:p>
            <a:pPr>
              <a:buNone/>
            </a:pPr>
            <a:endParaRPr lang="de-AT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2808312" cy="219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zwei Bewegungen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lnSpcReduction="10000"/>
          </a:bodyPr>
          <a:lstStyle/>
          <a:p>
            <a:r>
              <a:rPr lang="de-AT" smtClean="0"/>
              <a:t>Es ist eine Strecke von 2 km zurückzulegen.</a:t>
            </a:r>
            <a:br>
              <a:rPr lang="de-AT" smtClean="0"/>
            </a:br>
            <a:r>
              <a:rPr lang="de-AT" smtClean="0"/>
              <a:t>Um wie viel später kommt der Radfahrer an?</a:t>
            </a:r>
          </a:p>
          <a:p>
            <a:r>
              <a:rPr lang="de-AT" smtClean="0"/>
              <a:t>Wie groß ist der Vorsprung des Mopeds nach 30 s?</a:t>
            </a:r>
          </a:p>
          <a:p>
            <a:r>
              <a:rPr lang="de-AT" smtClean="0"/>
              <a:t>Wie lange dauert es, bis das Moped 200 m Vorsprung hat?</a:t>
            </a:r>
          </a:p>
          <a:p>
            <a:pPr>
              <a:buNone/>
            </a:pPr>
            <a:endParaRPr lang="de-AT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482126" cy="19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24499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157192"/>
            <a:ext cx="335650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zwei Bewegungen</a:t>
            </a:r>
            <a:endParaRPr lang="de-AT"/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1556792"/>
            <a:ext cx="259228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77072"/>
            <a:ext cx="276157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149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ZWEI ZÜGE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Niederschlagsmenge</a:t>
            </a:r>
            <a:endParaRPr lang="de-AT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grayscl/>
          </a:blip>
          <a:srcRect t="53000" r="33298"/>
          <a:stretch>
            <a:fillRect/>
          </a:stretch>
        </p:blipFill>
        <p:spPr bwMode="auto">
          <a:xfrm>
            <a:off x="1115616" y="1484784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Zwei Züge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de-AT" smtClean="0"/>
              <a:t>Analyse der Situation</a:t>
            </a:r>
          </a:p>
          <a:p>
            <a:r>
              <a:rPr lang="de-AT" smtClean="0"/>
              <a:t>Geschwindigkeiten</a:t>
            </a:r>
          </a:p>
          <a:p>
            <a:pPr lvl="1"/>
            <a:r>
              <a:rPr lang="de-AT" smtClean="0"/>
              <a:t>Einheiten wählen, Achsen beschriften</a:t>
            </a:r>
          </a:p>
          <a:p>
            <a:pPr lvl="1"/>
            <a:r>
              <a:rPr lang="de-AT" smtClean="0"/>
              <a:t>Geschwindigkeiten ablesen</a:t>
            </a:r>
          </a:p>
          <a:p>
            <a:pPr lvl="1"/>
            <a:r>
              <a:rPr lang="de-AT" smtClean="0"/>
              <a:t>Geschwindigkeiten umrechnen</a:t>
            </a:r>
          </a:p>
          <a:p>
            <a:pPr lvl="1"/>
            <a:r>
              <a:rPr lang="de-AT" smtClean="0"/>
              <a:t>Konkretisierung der Situation</a:t>
            </a:r>
          </a:p>
          <a:p>
            <a:r>
              <a:rPr lang="de-AT" smtClean="0"/>
              <a:t>Rekonstruktion der Grafik</a:t>
            </a:r>
          </a:p>
          <a:p>
            <a:pPr lvl="1"/>
            <a:r>
              <a:rPr lang="de-AT" smtClean="0"/>
              <a:t>Terme ablesen</a:t>
            </a:r>
          </a:p>
          <a:p>
            <a:pPr lvl="1"/>
            <a:r>
              <a:rPr lang="de-AT" smtClean="0"/>
              <a:t>2 Punkte – Form der Geradendarstellung</a:t>
            </a:r>
          </a:p>
          <a:p>
            <a:pPr lvl="1"/>
            <a:r>
              <a:rPr lang="de-AT" smtClean="0"/>
              <a:t>Beschriftungen und Formatierungen</a:t>
            </a:r>
          </a:p>
          <a:p>
            <a:r>
              <a:rPr lang="de-AT" smtClean="0"/>
              <a:t>Fragestellungen suchen</a:t>
            </a:r>
          </a:p>
          <a:p>
            <a:pPr lvl="1"/>
            <a:r>
              <a:rPr lang="de-AT" smtClean="0"/>
              <a:t>Wann ist eine bestimmte Strecke zurückgelegt?</a:t>
            </a:r>
          </a:p>
          <a:p>
            <a:pPr lvl="1"/>
            <a:r>
              <a:rPr lang="de-AT" smtClean="0"/>
              <a:t>Wie groß ist der Vorsprung nach x ZE?</a:t>
            </a:r>
          </a:p>
          <a:p>
            <a:pPr lvl="1"/>
            <a:r>
              <a:rPr lang="de-AT" smtClean="0"/>
              <a:t>Geschwindigkeiten in einem Intervall - Schieberegler</a:t>
            </a:r>
            <a:endParaRPr lang="de-A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301" t="9524"/>
          <a:stretch>
            <a:fillRect/>
          </a:stretch>
        </p:blipFill>
        <p:spPr bwMode="auto">
          <a:xfrm>
            <a:off x="5580112" y="1412776"/>
            <a:ext cx="3162380" cy="26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ZUG BESCHLEUNIGT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Wie groß ist die Beschleunigung? (Internet!)</a:t>
            </a:r>
          </a:p>
          <a:p>
            <a:r>
              <a:rPr lang="de-AT" dirty="0" smtClean="0"/>
              <a:t>Wie lange dauert es, bis die Reisegeschwindigkeit erreicht ist?</a:t>
            </a:r>
          </a:p>
          <a:p>
            <a:r>
              <a:rPr lang="de-AT" dirty="0" smtClean="0"/>
              <a:t>Wie lange braucht der Zug, um die ersten 200 m (1500 m) zurückzulegen?</a:t>
            </a:r>
          </a:p>
          <a:p>
            <a:r>
              <a:rPr lang="de-AT" dirty="0" smtClean="0"/>
              <a:t>Zusammengesetzte Zeit-Weg-Funktion definieren!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123728" y="1340769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Ein Zug fährt ab und beschleunigt auf eine Reisegeschwindigkeit von 120 km/h.</a:t>
            </a:r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Bewegung modellieren</a:t>
            </a:r>
            <a:endParaRPr lang="de-AT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755576" y="2564904"/>
            <a:ext cx="6984776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Wiener U-Bahn</a:t>
            </a:r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 cstate="print"/>
          <a:srcRect t="7441"/>
          <a:stretch>
            <a:fillRect/>
          </a:stretch>
        </p:blipFill>
        <p:spPr bwMode="auto">
          <a:xfrm>
            <a:off x="1763688" y="1124744"/>
            <a:ext cx="5760720" cy="3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25144"/>
            <a:ext cx="3735237" cy="18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3528" y="501317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Probeklausur</a:t>
            </a:r>
          </a:p>
          <a:p>
            <a:r>
              <a:rPr lang="de-AT" smtClean="0"/>
              <a:t>Wie erstellt man solche Grafiken?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644089" cy="40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25144"/>
            <a:ext cx="5086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SPRUNGSCHANZE</a:t>
            </a:r>
            <a:endParaRPr lang="de-AT" dirty="0"/>
          </a:p>
        </p:txBody>
      </p:sp>
      <p:pic>
        <p:nvPicPr>
          <p:cNvPr id="3" name="Grafik 2" descr="schan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239637" cy="404327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79712" y="60212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Erweiterung und Umkehrung eines Beispiels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510261" cy="33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Baumwachstum – Linearität nachweisen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Baumwachstum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smtClean="0"/>
              <a:t>Darstellungsformen: Tabelle, Grafik</a:t>
            </a:r>
          </a:p>
          <a:p>
            <a:r>
              <a:rPr lang="de-AT" smtClean="0"/>
              <a:t>Linearität überprüfen</a:t>
            </a:r>
          </a:p>
          <a:p>
            <a:pPr lvl="1"/>
            <a:r>
              <a:rPr lang="de-AT" smtClean="0"/>
              <a:t>Lage der Punkte</a:t>
            </a:r>
          </a:p>
          <a:p>
            <a:pPr lvl="1"/>
            <a:r>
              <a:rPr lang="de-AT" smtClean="0"/>
              <a:t>Vergleich der Differenzenquotienten</a:t>
            </a:r>
          </a:p>
          <a:p>
            <a:r>
              <a:rPr lang="de-AT" smtClean="0"/>
              <a:t>Term erstellen – Prognose</a:t>
            </a:r>
          </a:p>
          <a:p>
            <a:pPr lvl="1"/>
            <a:r>
              <a:rPr lang="de-AT" smtClean="0"/>
              <a:t>„nach Gefühl“</a:t>
            </a:r>
          </a:p>
          <a:p>
            <a:pPr lvl="1"/>
            <a:r>
              <a:rPr lang="de-AT" smtClean="0"/>
              <a:t>Schieberegler</a:t>
            </a:r>
          </a:p>
          <a:p>
            <a:pPr lvl="1"/>
            <a:r>
              <a:rPr lang="de-AT" smtClean="0"/>
              <a:t>durch 2 Punkte</a:t>
            </a:r>
          </a:p>
          <a:p>
            <a:pPr lvl="1"/>
            <a:r>
              <a:rPr lang="de-AT" smtClean="0"/>
              <a:t>Regression</a:t>
            </a:r>
          </a:p>
          <a:p>
            <a:r>
              <a:rPr lang="de-AT" smtClean="0"/>
              <a:t>Passgenauigkeit des Modells überprüfen?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eltbevölker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45412"/>
            <a:ext cx="4464496" cy="521264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44208" y="21328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Welche Fragen zu  GK und Vernetzung sind möglich?</a:t>
            </a: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WELTBEVÖLKERUNG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BRUTTOINLANDSPRODUKT</a:t>
            </a:r>
            <a:endParaRPr lang="de-AT"/>
          </a:p>
        </p:txBody>
      </p:sp>
      <p:pic>
        <p:nvPicPr>
          <p:cNvPr id="3" name="Grafik 2" descr="Scannen0002.jpg"/>
          <p:cNvPicPr>
            <a:picLocks noChangeAspect="1"/>
          </p:cNvPicPr>
          <p:nvPr/>
        </p:nvPicPr>
        <p:blipFill>
          <a:blip r:embed="rId2" cstate="print"/>
          <a:srcRect l="40782" t="7350" r="20221" b="34901"/>
          <a:stretch>
            <a:fillRect/>
          </a:stretch>
        </p:blipFill>
        <p:spPr>
          <a:xfrm rot="16200000">
            <a:off x="2833140" y="271316"/>
            <a:ext cx="3312368" cy="674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900" smtClean="0"/>
              <a:t>Niederschlagsmenge</a:t>
            </a:r>
            <a:r>
              <a:rPr lang="de-AT" smtClean="0"/>
              <a:t/>
            </a:r>
            <a:br>
              <a:rPr lang="de-AT" smtClean="0"/>
            </a:br>
            <a:r>
              <a:rPr lang="de-AT" sz="3100" smtClean="0"/>
              <a:t>Kreuze die richtigen Aussagen an!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smtClean="0"/>
              <a:t>Im Februar hat es ungefähr 50mm Niederschlag gegeben.</a:t>
            </a:r>
          </a:p>
          <a:p>
            <a:r>
              <a:rPr lang="de-AT" smtClean="0"/>
              <a:t>Die Funktion ist steigend.</a:t>
            </a:r>
          </a:p>
          <a:p>
            <a:r>
              <a:rPr lang="de-AT" smtClean="0"/>
              <a:t>Die Funktion ist streng monoton steigend.</a:t>
            </a:r>
          </a:p>
          <a:p>
            <a:r>
              <a:rPr lang="de-AT" smtClean="0"/>
              <a:t> Je höher der Funktionswert, desto stärker der Niederschlag.</a:t>
            </a:r>
          </a:p>
          <a:p>
            <a:r>
              <a:rPr lang="de-AT" smtClean="0"/>
              <a:t>Im März hat es weniger geregnet als im Mai.</a:t>
            </a:r>
          </a:p>
          <a:p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4932040" y="6093296"/>
            <a:ext cx="388843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800" smtClean="0"/>
              <a:t>Fokus: Interpretieren</a:t>
            </a:r>
            <a:endParaRPr lang="de-AT" sz="280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grayscl/>
          </a:blip>
          <a:srcRect t="53000" r="33298"/>
          <a:stretch>
            <a:fillRect/>
          </a:stretch>
        </p:blipFill>
        <p:spPr bwMode="auto">
          <a:xfrm>
            <a:off x="4499992" y="1772816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BRUTTOINLANDSPRODUKT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Interpretiere die Kurve im Kontext der Wirtschaftsentwicklung</a:t>
            </a:r>
          </a:p>
          <a:p>
            <a:r>
              <a:rPr lang="de-AT" smtClean="0"/>
              <a:t>Verwende für deine Darstellung zwei der folgenden Begriffe: linear, exponentiell, quadratisch, stetig, Wendepunkt, …</a:t>
            </a:r>
          </a:p>
          <a:p>
            <a:r>
              <a:rPr lang="de-AT" smtClean="0"/>
              <a:t>Vergleiche zwei Zeiträume, indem du Aussagen über prozentuelle Änderungen machst!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900" smtClean="0"/>
              <a:t>Niederschlagsmenge</a:t>
            </a:r>
            <a:r>
              <a:rPr lang="de-AT" smtClean="0"/>
              <a:t/>
            </a:r>
            <a:br>
              <a:rPr lang="de-AT" smtClean="0"/>
            </a:br>
            <a:r>
              <a:rPr lang="de-AT" sz="3100" smtClean="0"/>
              <a:t>Kreuze die richtigen Begründungen an!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2852936"/>
            <a:ext cx="3826768" cy="3273227"/>
          </a:xfrm>
        </p:spPr>
        <p:txBody>
          <a:bodyPr>
            <a:normAutofit fontScale="70000" lnSpcReduction="20000"/>
          </a:bodyPr>
          <a:lstStyle/>
          <a:p>
            <a:r>
              <a:rPr lang="de-AT" smtClean="0"/>
              <a:t>Der Graph hat Ecken.</a:t>
            </a:r>
          </a:p>
          <a:p>
            <a:r>
              <a:rPr lang="de-AT" smtClean="0"/>
              <a:t>Der Graph verläuft manchmal waagrecht.</a:t>
            </a:r>
          </a:p>
          <a:p>
            <a:r>
              <a:rPr lang="de-AT" smtClean="0"/>
              <a:t>Am 5.April und am 10.April sind die Funktionswerte gleich.</a:t>
            </a:r>
          </a:p>
          <a:p>
            <a:r>
              <a:rPr lang="de-AT" smtClean="0"/>
              <a:t>Es hat an manchen Tagen nicht geregnet.</a:t>
            </a:r>
          </a:p>
          <a:p>
            <a:r>
              <a:rPr lang="de-AT" smtClean="0"/>
              <a:t>Das Regenwasser ist wieder abgeflossen.</a:t>
            </a:r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539552" y="1556792"/>
            <a:ext cx="424847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800" smtClean="0"/>
              <a:t>Die Funktion ist nicht </a:t>
            </a:r>
            <a:br>
              <a:rPr lang="de-AT" sz="2800" smtClean="0"/>
            </a:br>
            <a:r>
              <a:rPr lang="de-AT" sz="2800" smtClean="0"/>
              <a:t>streng monoton steigend.</a:t>
            </a:r>
            <a:endParaRPr lang="de-AT" sz="2800"/>
          </a:p>
        </p:txBody>
      </p:sp>
      <p:sp>
        <p:nvSpPr>
          <p:cNvPr id="7" name="Textfeld 6"/>
          <p:cNvSpPr txBox="1"/>
          <p:nvPr/>
        </p:nvSpPr>
        <p:spPr>
          <a:xfrm>
            <a:off x="4716016" y="5805264"/>
            <a:ext cx="388843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800" smtClean="0"/>
              <a:t>Fokus: Argumentieren</a:t>
            </a:r>
            <a:endParaRPr lang="de-AT" sz="280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grayscl/>
          </a:blip>
          <a:srcRect t="53000" r="33298"/>
          <a:stretch>
            <a:fillRect/>
          </a:stretch>
        </p:blipFill>
        <p:spPr bwMode="auto">
          <a:xfrm>
            <a:off x="5004048" y="1844824"/>
            <a:ext cx="36724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900" smtClean="0"/>
              <a:t>Niederschlagsmenge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907704" y="2780928"/>
            <a:ext cx="6285384" cy="1040979"/>
          </a:xfrm>
        </p:spPr>
        <p:txBody>
          <a:bodyPr>
            <a:normAutofit lnSpcReduction="10000"/>
          </a:bodyPr>
          <a:lstStyle/>
          <a:p>
            <a:r>
              <a:rPr lang="de-AT" smtClean="0"/>
              <a:t>Die Funktion ist streng monoton steigend.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141277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smtClean="0"/>
              <a:t>Entscheide, ob die Aussage richtig oder falsch ist und begründe deine Antwort!</a:t>
            </a:r>
            <a:endParaRPr lang="de-A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mtClean="0"/>
              <a:t>Handlungsdimensionen mathematischer Kompetenzen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87208" cy="42813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AT" b="1" smtClean="0"/>
              <a:t>H1: Darstellen, Modellbilden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konstuktive Aspekte</a:t>
            </a:r>
          </a:p>
          <a:p>
            <a:pPr>
              <a:spcBef>
                <a:spcPts val="0"/>
              </a:spcBef>
            </a:pPr>
            <a:r>
              <a:rPr lang="de-AT" b="1" smtClean="0"/>
              <a:t>H2: Rechnen, Operieren</a:t>
            </a:r>
          </a:p>
          <a:p>
            <a:pPr>
              <a:spcBef>
                <a:spcPts val="0"/>
              </a:spcBef>
            </a:pPr>
            <a:r>
              <a:rPr lang="de-AT" b="1" smtClean="0"/>
              <a:t>H3</a:t>
            </a:r>
            <a:r>
              <a:rPr lang="de-AT" b="1" smtClean="0"/>
              <a:t>: </a:t>
            </a:r>
            <a:r>
              <a:rPr lang="de-AT" b="1" smtClean="0"/>
              <a:t>Interpretieren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kommunikative Aspekte</a:t>
            </a:r>
          </a:p>
          <a:p>
            <a:pPr>
              <a:spcBef>
                <a:spcPts val="0"/>
              </a:spcBef>
            </a:pPr>
            <a:r>
              <a:rPr lang="de-AT" b="1" smtClean="0"/>
              <a:t>H4: Argumentieren und Begründen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kommunikative Aspekte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Technologie als Hilfsmittel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AT" sz="2800" b="1" smtClean="0"/>
              <a:t>Operieren</a:t>
            </a:r>
            <a:r>
              <a:rPr lang="de-AT" sz="2800" smtClean="0"/>
              <a:t> 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Technologie-Skills (ergänzen, ersetzen?)</a:t>
            </a:r>
            <a:endParaRPr lang="de-AT" smtClean="0"/>
          </a:p>
          <a:p>
            <a:pPr>
              <a:spcBef>
                <a:spcPts val="0"/>
              </a:spcBef>
            </a:pPr>
            <a:r>
              <a:rPr lang="de-AT" sz="2800" b="1" smtClean="0"/>
              <a:t>Darstellen, Modellbilden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Funktionstypen </a:t>
            </a:r>
            <a:r>
              <a:rPr lang="de-AT" smtClean="0"/>
              <a:t>wählen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Modell erstellen </a:t>
            </a:r>
            <a:endParaRPr lang="de-AT" smtClean="0"/>
          </a:p>
          <a:p>
            <a:pPr lvl="1">
              <a:spcBef>
                <a:spcPts val="0"/>
              </a:spcBef>
            </a:pPr>
            <a:r>
              <a:rPr lang="de-AT" smtClean="0"/>
              <a:t>Wechsel zwischen Darstellungsarten</a:t>
            </a:r>
          </a:p>
          <a:p>
            <a:pPr>
              <a:spcBef>
                <a:spcPts val="0"/>
              </a:spcBef>
            </a:pPr>
            <a:r>
              <a:rPr lang="de-AT" sz="2800" b="1" smtClean="0"/>
              <a:t>Interpretieren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geeignete Form der Darstellung</a:t>
            </a:r>
          </a:p>
          <a:p>
            <a:pPr lvl="1">
              <a:spcBef>
                <a:spcPts val="0"/>
              </a:spcBef>
            </a:pPr>
            <a:r>
              <a:rPr lang="de-AT" smtClean="0"/>
              <a:t>Präsentieren</a:t>
            </a:r>
          </a:p>
          <a:p>
            <a:pPr>
              <a:spcBef>
                <a:spcPts val="0"/>
              </a:spcBef>
            </a:pPr>
            <a:r>
              <a:rPr lang="de-AT" sz="2800" b="1" smtClean="0"/>
              <a:t>Begründen</a:t>
            </a:r>
            <a:r>
              <a:rPr lang="de-AT" sz="2800" smtClean="0"/>
              <a:t> </a:t>
            </a:r>
            <a:r>
              <a:rPr lang="de-AT" sz="2800" smtClean="0"/>
              <a:t/>
            </a:r>
            <a:br>
              <a:rPr lang="de-AT" sz="2800" smtClean="0"/>
            </a:br>
            <a:r>
              <a:rPr lang="de-AT" sz="2800" smtClean="0"/>
              <a:t>als </a:t>
            </a:r>
            <a:r>
              <a:rPr lang="de-AT" sz="2800" smtClean="0"/>
              <a:t>umfassende Handlungsdimension</a:t>
            </a:r>
            <a:endParaRPr lang="de-AT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WANDERWEG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4710281" cy="39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076056" y="1484784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smtClean="0"/>
              <a:t>Welche Geschichte erzählt dieser Graph?</a:t>
            </a:r>
          </a:p>
          <a:p>
            <a:r>
              <a:rPr lang="de-AT" sz="2000" smtClean="0"/>
              <a:t>Wie kann man möglichst exakte Angaben machen?</a:t>
            </a:r>
          </a:p>
          <a:p>
            <a:r>
              <a:rPr lang="de-AT" sz="2000" smtClean="0"/>
              <a:t>Wie präsentiert man das Ergebnis?</a:t>
            </a:r>
          </a:p>
          <a:p>
            <a:endParaRPr lang="de-AT" sz="2000" smtClean="0"/>
          </a:p>
          <a:p>
            <a:r>
              <a:rPr lang="de-AT" sz="2000" smtClean="0"/>
              <a:t>Wie gestaltet man solche Aufgaben?</a:t>
            </a:r>
            <a:endParaRPr lang="de-AT" sz="2000"/>
          </a:p>
        </p:txBody>
      </p:sp>
      <p:sp>
        <p:nvSpPr>
          <p:cNvPr id="5" name="Textfeld 4"/>
          <p:cNvSpPr txBox="1"/>
          <p:nvPr/>
        </p:nvSpPr>
        <p:spPr>
          <a:xfrm>
            <a:off x="899592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Höhe (m)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WANDERWEG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92500" lnSpcReduction="20000"/>
          </a:bodyPr>
          <a:lstStyle/>
          <a:p>
            <a:r>
              <a:rPr lang="de-AT" dirty="0" err="1" smtClean="0"/>
              <a:t>Ableseübung</a:t>
            </a:r>
            <a:r>
              <a:rPr lang="de-AT" smtClean="0"/>
              <a:t> am PC?</a:t>
            </a:r>
            <a:br>
              <a:rPr lang="de-AT" smtClean="0"/>
            </a:br>
            <a:r>
              <a:rPr lang="de-AT" smtClean="0"/>
              <a:t>Fragen gestalten</a:t>
            </a:r>
          </a:p>
          <a:p>
            <a:r>
              <a:rPr lang="de-AT" smtClean="0"/>
              <a:t>eine Geschichte zum Graphen</a:t>
            </a:r>
            <a:br>
              <a:rPr lang="de-AT" smtClean="0"/>
            </a:br>
            <a:r>
              <a:rPr lang="de-AT" smtClean="0"/>
              <a:t>kommentierte Tabelle</a:t>
            </a:r>
          </a:p>
          <a:p>
            <a:r>
              <a:rPr lang="de-AT" smtClean="0"/>
              <a:t>ein neuer Graph</a:t>
            </a:r>
            <a:br>
              <a:rPr lang="de-AT" smtClean="0"/>
            </a:br>
            <a:r>
              <a:rPr lang="de-AT" smtClean="0"/>
              <a:t>(GeoGebra – Freihandtool)</a:t>
            </a:r>
          </a:p>
          <a:p>
            <a:r>
              <a:rPr lang="de-AT" smtClean="0"/>
              <a:t>Term ermitteln (eigene Grafik gestalten)</a:t>
            </a:r>
          </a:p>
          <a:p>
            <a:pPr lvl="1"/>
            <a:r>
              <a:rPr lang="de-AT" smtClean="0"/>
              <a:t>charakteristische Punkte / umgekehrte Kurvendiskussion</a:t>
            </a:r>
          </a:p>
          <a:p>
            <a:pPr lvl="1"/>
            <a:r>
              <a:rPr lang="de-AT" smtClean="0"/>
              <a:t>Punkte ablesen – Trendpolynom</a:t>
            </a:r>
          </a:p>
          <a:p>
            <a:pPr lvl="1"/>
            <a:r>
              <a:rPr lang="de-AT" smtClean="0"/>
              <a:t>Koordinatensystem über Grafik legen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Bildschirmpräsentation (4:3)</PresentationFormat>
  <Paragraphs>140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Larissa-Design</vt:lpstr>
      <vt:lpstr>Folie 1</vt:lpstr>
      <vt:lpstr>Niederschlagsmenge</vt:lpstr>
      <vt:lpstr>Niederschlagsmenge Kreuze die richtigen Aussagen an!</vt:lpstr>
      <vt:lpstr>Niederschlagsmenge Kreuze die richtigen Begründungen an!</vt:lpstr>
      <vt:lpstr>Niederschlagsmenge</vt:lpstr>
      <vt:lpstr>Handlungsdimensionen mathematischer Kompetenzen</vt:lpstr>
      <vt:lpstr>Technologie als Hilfsmittel</vt:lpstr>
      <vt:lpstr>WANDERWEG</vt:lpstr>
      <vt:lpstr>WANDERWEG</vt:lpstr>
      <vt:lpstr>WANDERWEG</vt:lpstr>
      <vt:lpstr>Folie 11</vt:lpstr>
      <vt:lpstr>Funktion als mathematisches Modell</vt:lpstr>
      <vt:lpstr>zwei Bewegungen</vt:lpstr>
      <vt:lpstr>Folie 14</vt:lpstr>
      <vt:lpstr>zwei Bewegungen</vt:lpstr>
      <vt:lpstr>zwei Bewegungen</vt:lpstr>
      <vt:lpstr>zwei Bewegungen</vt:lpstr>
      <vt:lpstr>zwei Bewegungen</vt:lpstr>
      <vt:lpstr>ZWEI ZÜGE</vt:lpstr>
      <vt:lpstr>Zwei Züge</vt:lpstr>
      <vt:lpstr>ZUG BESCHLEUNIGT</vt:lpstr>
      <vt:lpstr>Bewegung modellieren</vt:lpstr>
      <vt:lpstr>Wiener U-Bahn</vt:lpstr>
      <vt:lpstr>Folie 24</vt:lpstr>
      <vt:lpstr>SPRUNGSCHANZE</vt:lpstr>
      <vt:lpstr>Baumwachstum – Linearität nachweisen</vt:lpstr>
      <vt:lpstr>Baumwachstum</vt:lpstr>
      <vt:lpstr>WELTBEVÖLKERUNG</vt:lpstr>
      <vt:lpstr>BRUTTOINLANDSPRODUKT</vt:lpstr>
      <vt:lpstr>BRUTTOINLANDSPRODUKT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FUNKTIONEN</dc:title>
  <dc:creator>Gerhard</dc:creator>
  <cp:lastModifiedBy>Gerhard</cp:lastModifiedBy>
  <cp:revision>67</cp:revision>
  <dcterms:created xsi:type="dcterms:W3CDTF">2013-08-12T15:02:23Z</dcterms:created>
  <dcterms:modified xsi:type="dcterms:W3CDTF">2014-02-22T09:18:59Z</dcterms:modified>
</cp:coreProperties>
</file>