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85" r:id="rId2"/>
    <p:sldId id="305" r:id="rId3"/>
    <p:sldId id="306" r:id="rId4"/>
    <p:sldId id="307" r:id="rId5"/>
    <p:sldId id="308" r:id="rId6"/>
    <p:sldId id="309" r:id="rId7"/>
    <p:sldId id="310" r:id="rId8"/>
    <p:sldId id="287" r:id="rId9"/>
    <p:sldId id="311" r:id="rId10"/>
    <p:sldId id="289" r:id="rId11"/>
    <p:sldId id="294" r:id="rId12"/>
  </p:sldIdLst>
  <p:sldSz cx="9144000" cy="6858000" type="screen4x3"/>
  <p:notesSz cx="6858000" cy="10001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29AA6-354D-4390-85DC-3F75A1F2A9E2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8F013-9A48-4BA4-AA46-1FE0BA2CDE79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7355E-87E8-49B8-8712-BF55F6AE5B98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50594"/>
            <a:ext cx="5486400" cy="4500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4633-13D2-4499-9A8E-71075B03FF6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9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3"/>
            <a:ext cx="2209800" cy="365125"/>
          </a:xfrm>
        </p:spPr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8"/>
            <a:ext cx="557348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3"/>
            <a:ext cx="533400" cy="244476"/>
          </a:xfrm>
        </p:spPr>
        <p:txBody>
          <a:bodyPr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1"/>
            <a:ext cx="2667000" cy="365125"/>
          </a:xfrm>
        </p:spPr>
        <p:txBody>
          <a:bodyPr rtlCol="0"/>
          <a:lstStyle/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7"/>
            <a:ext cx="4572000" cy="365125"/>
          </a:xfrm>
        </p:spPr>
        <p:txBody>
          <a:bodyPr rtlCol="0"/>
          <a:lstStyle/>
          <a:p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1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46CD1-DE6F-47C5-9745-C5EE294FD1CA}" type="datetimeFigureOut">
              <a:rPr lang="de-AT" smtClean="0"/>
              <a:pPr/>
              <a:t>12.03.2014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1" y="6248207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49" y="1280160"/>
            <a:ext cx="8553451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8147EC-22A6-4DEE-9B4D-4AB5757A4586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7272808" cy="2376264"/>
          </a:xfrm>
        </p:spPr>
        <p:txBody>
          <a:bodyPr>
            <a:normAutofit/>
          </a:bodyPr>
          <a:lstStyle/>
          <a:p>
            <a:r>
              <a:rPr lang="de-AT" smtClean="0"/>
              <a:t>KompetenzorientiertE mathematikSCHULARBEITEN</a:t>
            </a:r>
            <a:br>
              <a:rPr lang="de-AT" smtClean="0"/>
            </a:br>
            <a:r>
              <a:rPr lang="de-AT" smtClean="0"/>
              <a:t>mit technologie</a:t>
            </a:r>
            <a:endParaRPr lang="de-AT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smtClean="0"/>
              <a:t>Mag. Gerhard Egger</a:t>
            </a:r>
            <a:endParaRPr lang="de-A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093296"/>
            <a:ext cx="1957303" cy="6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Grafik 9" descr="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6093296"/>
            <a:ext cx="1928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rafik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6165304"/>
            <a:ext cx="965202" cy="5061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Scannen0001.jpg"/>
          <p:cNvPicPr>
            <a:picLocks noChangeAspect="1"/>
          </p:cNvPicPr>
          <p:nvPr/>
        </p:nvPicPr>
        <p:blipFill>
          <a:blip r:embed="rId2" cstate="print"/>
          <a:srcRect b="43700"/>
          <a:stretch>
            <a:fillRect/>
          </a:stretch>
        </p:blipFill>
        <p:spPr>
          <a:xfrm>
            <a:off x="1547664" y="188640"/>
            <a:ext cx="6264696" cy="6194512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012160" y="227687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mtClean="0"/>
              <a:t>Lösungsschlüssel bifie:</a:t>
            </a:r>
            <a:br>
              <a:rPr lang="de-AT" smtClean="0"/>
            </a:br>
            <a:r>
              <a:rPr lang="de-AT" smtClean="0"/>
              <a:t>tan </a:t>
            </a:r>
            <a:r>
              <a:rPr lang="de-AT" smtClean="0">
                <a:sym typeface="Symbol"/>
              </a:rPr>
              <a:t> = a / c</a:t>
            </a:r>
            <a:br>
              <a:rPr lang="de-AT" smtClean="0">
                <a:sym typeface="Symbol"/>
              </a:rPr>
            </a:br>
            <a:r>
              <a:rPr lang="de-AT" smtClean="0">
                <a:sym typeface="Symbol"/>
              </a:rPr>
              <a:t>Winkel muss nicht explizit ausgedrückt werden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32656"/>
            <a:ext cx="81369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  <a:tab pos="900113" algn="l"/>
              </a:tabLst>
            </a:pPr>
            <a:r>
              <a:rPr kumimoji="0" lang="de-A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AG-M 2.3 	</a:t>
            </a:r>
            <a:br>
              <a:rPr kumimoji="0" lang="de-A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de-A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Quadratische Gleichungen in einer Variablen umformen/lösen, über Lösungsfälle Bescheid wissen, Lösungen und Lösungsfälle (auch geometrisch) deuten können</a:t>
            </a:r>
            <a:endParaRPr kumimoji="0" lang="de-A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5576" y="1988840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smtClean="0">
                <a:latin typeface="Arial" pitchFamily="34" charset="0"/>
                <a:cs typeface="Arial" pitchFamily="34" charset="0"/>
              </a:rPr>
              <a:t>Gib eine quadratische Gleichung mit der Lösungsmenge L = { 3, 7 } an!</a:t>
            </a:r>
          </a:p>
          <a:p>
            <a:endParaRPr lang="de-AT" sz="2400" smtClean="0">
              <a:latin typeface="Arial" pitchFamily="34" charset="0"/>
              <a:cs typeface="Arial" pitchFamily="34" charset="0"/>
            </a:endParaRPr>
          </a:p>
          <a:p>
            <a:r>
              <a:rPr lang="de-AT" sz="2400" smtClean="0">
                <a:latin typeface="Arial" pitchFamily="34" charset="0"/>
                <a:cs typeface="Arial" pitchFamily="34" charset="0"/>
              </a:rPr>
              <a:t>( x – 3 ) </a:t>
            </a:r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 ( x – 7 ) = 0</a:t>
            </a:r>
          </a:p>
          <a:p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x² – 10x + </a:t>
            </a:r>
            <a:r>
              <a:rPr lang="de-AT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12</a:t>
            </a:r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 = 0</a:t>
            </a:r>
            <a:endParaRPr lang="de-AT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55576" y="4365104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smtClean="0">
                <a:latin typeface="Arial" pitchFamily="34" charset="0"/>
                <a:cs typeface="Arial" pitchFamily="34" charset="0"/>
              </a:rPr>
              <a:t>Variante: </a:t>
            </a:r>
          </a:p>
          <a:p>
            <a:r>
              <a:rPr lang="de-AT" sz="2400" smtClean="0">
                <a:latin typeface="Arial" pitchFamily="34" charset="0"/>
                <a:cs typeface="Arial" pitchFamily="34" charset="0"/>
              </a:rPr>
              <a:t>Eine quadratische Gleichung a</a:t>
            </a:r>
            <a:r>
              <a:rPr lang="de-AT" sz="2400" smtClean="0">
                <a:latin typeface="Arial" pitchFamily="34" charset="0"/>
                <a:cs typeface="Arial" pitchFamily="34" charset="0"/>
                <a:sym typeface="Symbol"/>
              </a:rPr>
              <a:t>x² + bx + c = 0 hat die</a:t>
            </a:r>
            <a:r>
              <a:rPr lang="de-AT" sz="2400" smtClean="0">
                <a:latin typeface="Arial" pitchFamily="34" charset="0"/>
                <a:cs typeface="Arial" pitchFamily="34" charset="0"/>
              </a:rPr>
              <a:t> Lösungsmenge L = { 3, 7 }</a:t>
            </a:r>
            <a:br>
              <a:rPr lang="de-AT" sz="2400" smtClean="0">
                <a:latin typeface="Arial" pitchFamily="34" charset="0"/>
                <a:cs typeface="Arial" pitchFamily="34" charset="0"/>
              </a:rPr>
            </a:br>
            <a:r>
              <a:rPr lang="de-AT" sz="2400" smtClean="0">
                <a:latin typeface="Arial" pitchFamily="34" charset="0"/>
                <a:cs typeface="Arial" pitchFamily="34" charset="0"/>
              </a:rPr>
              <a:t>Gib die Koeffizienten dieser Gleichung an!</a:t>
            </a:r>
          </a:p>
          <a:p>
            <a:r>
              <a:rPr lang="de-AT" sz="2400" smtClean="0">
                <a:latin typeface="Arial" pitchFamily="34" charset="0"/>
                <a:cs typeface="Arial" pitchFamily="34" charset="0"/>
              </a:rPr>
              <a:t>a = _____          b = _____          c = _____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96952"/>
            <a:ext cx="30575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"/>
          </p:nvPr>
        </p:nvSpPr>
        <p:spPr>
          <a:xfrm>
            <a:off x="611560" y="476672"/>
            <a:ext cx="3886200" cy="640080"/>
          </a:xfrm>
        </p:spPr>
        <p:txBody>
          <a:bodyPr>
            <a:normAutofit/>
          </a:bodyPr>
          <a:lstStyle/>
          <a:p>
            <a:r>
              <a:rPr lang="de-AT" sz="3200" smtClean="0"/>
              <a:t>SRP</a:t>
            </a:r>
            <a:endParaRPr lang="de-AT" sz="3200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609600" y="1772816"/>
            <a:ext cx="3886200" cy="4536504"/>
          </a:xfrm>
        </p:spPr>
        <p:txBody>
          <a:bodyPr>
            <a:normAutofit lnSpcReduction="10000"/>
          </a:bodyPr>
          <a:lstStyle/>
          <a:p>
            <a:r>
              <a:rPr lang="de-AT" smtClean="0"/>
              <a:t>für ganz Österreich</a:t>
            </a:r>
          </a:p>
          <a:p>
            <a:r>
              <a:rPr lang="de-AT" smtClean="0"/>
              <a:t>geregelt im SRP-Konzept</a:t>
            </a:r>
          </a:p>
          <a:p>
            <a:r>
              <a:rPr lang="de-AT" smtClean="0"/>
              <a:t>Punkteverteilung ?</a:t>
            </a:r>
          </a:p>
          <a:p>
            <a:r>
              <a:rPr lang="de-AT" smtClean="0"/>
              <a:t>eigene Grundkompetenzen</a:t>
            </a:r>
          </a:p>
          <a:p>
            <a:r>
              <a:rPr lang="de-AT" smtClean="0"/>
              <a:t>getestete Typ1 / Typ2</a:t>
            </a:r>
          </a:p>
          <a:p>
            <a:r>
              <a:rPr lang="de-AT" smtClean="0"/>
              <a:t>punktuelle Leistung</a:t>
            </a:r>
          </a:p>
          <a:p>
            <a:r>
              <a:rPr lang="de-AT" smtClean="0"/>
              <a:t>ergebnisorientiert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88024" y="476672"/>
            <a:ext cx="3886200" cy="640080"/>
          </a:xfrm>
        </p:spPr>
        <p:txBody>
          <a:bodyPr>
            <a:normAutofit/>
          </a:bodyPr>
          <a:lstStyle/>
          <a:p>
            <a:r>
              <a:rPr lang="de-AT" sz="3200" smtClean="0"/>
              <a:t>Schularbeit</a:t>
            </a:r>
            <a:endParaRPr lang="de-AT" sz="320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00600" y="1772816"/>
            <a:ext cx="4091880" cy="4536504"/>
          </a:xfrm>
        </p:spPr>
        <p:txBody>
          <a:bodyPr>
            <a:normAutofit fontScale="92500" lnSpcReduction="10000"/>
          </a:bodyPr>
          <a:lstStyle/>
          <a:p>
            <a:r>
              <a:rPr lang="de-AT" smtClean="0"/>
              <a:t>für konkrete Klasse</a:t>
            </a:r>
          </a:p>
          <a:p>
            <a:r>
              <a:rPr lang="de-AT" smtClean="0"/>
              <a:t>LPVO</a:t>
            </a:r>
            <a:br>
              <a:rPr lang="de-AT" smtClean="0"/>
            </a:br>
            <a:r>
              <a:rPr lang="de-AT" smtClean="0"/>
              <a:t>„Empfehlungen“ der LSI</a:t>
            </a:r>
          </a:p>
          <a:p>
            <a:r>
              <a:rPr lang="de-AT" smtClean="0"/>
              <a:t>Punkterechner ?</a:t>
            </a:r>
          </a:p>
          <a:p>
            <a:r>
              <a:rPr lang="de-AT" smtClean="0"/>
              <a:t>gesamter Lehrplan (Schwerpunkte)</a:t>
            </a:r>
          </a:p>
          <a:p>
            <a:r>
              <a:rPr lang="de-AT" smtClean="0"/>
              <a:t>nur Annäherung möglich</a:t>
            </a:r>
          </a:p>
          <a:p>
            <a:r>
              <a:rPr lang="de-AT" smtClean="0"/>
              <a:t>Teil der Jahresnote</a:t>
            </a:r>
          </a:p>
          <a:p>
            <a:r>
              <a:rPr lang="de-AT" smtClean="0"/>
              <a:t>prozessorientiert?</a:t>
            </a:r>
            <a:br>
              <a:rPr lang="de-AT" smtClean="0"/>
            </a:br>
            <a:r>
              <a:rPr lang="de-AT" smtClean="0"/>
              <a:t>Dokumentation?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de-AT" sz="4000" smtClean="0"/>
              <a:t>Technologieeinsatz bei mathematischen Aufgaben / Problemen</a:t>
            </a:r>
            <a:r>
              <a:rPr lang="de-AT" smtClean="0"/>
              <a:t/>
            </a:r>
            <a:br>
              <a:rPr lang="de-AT" smtClean="0"/>
            </a:br>
            <a:r>
              <a:rPr lang="de-AT" sz="2700" smtClean="0"/>
              <a:t>vgl. Bruder: Vortrag Salzburg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568952" cy="4495800"/>
          </a:xfrm>
        </p:spPr>
        <p:txBody>
          <a:bodyPr>
            <a:noAutofit/>
          </a:bodyPr>
          <a:lstStyle/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Technologieeinsatz nicht erlaubt bzw. nicht sinnvoll möglich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Kontrollfunktion in einfachen Berechnungen bzw. für Begründungen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Reduktion von formalem Rechen- bzw. Konstruktionsaufwand; die Aufgabe wäre aber auch noch ohne Technologie lösbar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Unterstützung experimenteller Situationen, Prüfen von Vermutungen u.ä.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die Aufgabe ist wegen der Quantität der Daten bzw. Komplexität der Modellierung ohne Technologie nicht mehr (effektiv) lösbar</a:t>
            </a:r>
          </a:p>
          <a:p>
            <a:pPr marL="396000" indent="-396000">
              <a:spcBef>
                <a:spcPts val="0"/>
              </a:spcBef>
              <a:spcAft>
                <a:spcPts val="300"/>
              </a:spcAft>
              <a:buSzPct val="110000"/>
              <a:buFont typeface="+mj-lt"/>
              <a:buAutoNum type="arabicPeriod"/>
            </a:pPr>
            <a:r>
              <a:rPr lang="de-DE" sz="2600" smtClean="0">
                <a:solidFill>
                  <a:srgbClr val="002060"/>
                </a:solidFill>
              </a:rPr>
              <a:t>Erkundung </a:t>
            </a:r>
            <a:r>
              <a:rPr lang="de-DE" sz="2600" u="sng" smtClean="0">
                <a:solidFill>
                  <a:srgbClr val="002060"/>
                </a:solidFill>
              </a:rPr>
              <a:t>neuer</a:t>
            </a:r>
            <a:r>
              <a:rPr lang="de-DE" sz="2600" smtClean="0">
                <a:solidFill>
                  <a:srgbClr val="002060"/>
                </a:solidFill>
              </a:rPr>
              <a:t> mathematischer Zusammenhänge</a:t>
            </a:r>
            <a:endParaRPr lang="de-AT" sz="26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b="1" smtClean="0"/>
              <a:t>TECHNOLOGIE IN DER PRÜFUNGSSITUATION</a:t>
            </a:r>
            <a:endParaRPr lang="de-AT" sz="3200" b="1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T. nicht einsetzbar</a:t>
            </a:r>
          </a:p>
          <a:p>
            <a:r>
              <a:rPr lang="de-AT" smtClean="0"/>
              <a:t>T. löst / verändert / vereinfacht Bsp.</a:t>
            </a:r>
          </a:p>
          <a:p>
            <a:r>
              <a:rPr lang="de-AT" smtClean="0"/>
              <a:t>Kontrollfunktion / Zeitmanagement</a:t>
            </a:r>
          </a:p>
          <a:p>
            <a:r>
              <a:rPr lang="de-AT" smtClean="0"/>
              <a:t>T. übernimmt Rechenaufwand</a:t>
            </a:r>
          </a:p>
          <a:p>
            <a:r>
              <a:rPr lang="de-AT" smtClean="0"/>
              <a:t>T. übernimmt Darstellung</a:t>
            </a:r>
          </a:p>
          <a:p>
            <a:r>
              <a:rPr lang="de-AT" smtClean="0"/>
              <a:t>Modellierungswerkzeug</a:t>
            </a:r>
          </a:p>
          <a:p>
            <a:r>
              <a:rPr lang="de-AT" smtClean="0"/>
              <a:t>Experimentierwerkzeug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Übernahme von Rechenaufwand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mtClean="0"/>
              <a:t>Ermittle die Nullstellen</a:t>
            </a:r>
          </a:p>
          <a:p>
            <a:pPr lvl="1"/>
            <a:r>
              <a:rPr lang="de-AT" smtClean="0"/>
              <a:t>f(x) = 2x – 7</a:t>
            </a:r>
          </a:p>
          <a:p>
            <a:pPr lvl="1"/>
            <a:r>
              <a:rPr lang="de-AT" smtClean="0"/>
              <a:t>f(x) = x² + 4x – 21 </a:t>
            </a:r>
          </a:p>
          <a:p>
            <a:pPr lvl="1"/>
            <a:r>
              <a:rPr lang="de-AT" smtClean="0"/>
              <a:t>f(x) = 105x³ – 331x² – 2574x + 760</a:t>
            </a:r>
          </a:p>
          <a:p>
            <a:r>
              <a:rPr lang="de-AT" smtClean="0"/>
              <a:t>Wahl des Operators:</a:t>
            </a:r>
          </a:p>
          <a:p>
            <a:pPr lvl="1"/>
            <a:r>
              <a:rPr lang="de-AT" smtClean="0"/>
              <a:t>ermittle</a:t>
            </a:r>
          </a:p>
          <a:p>
            <a:pPr lvl="1"/>
            <a:r>
              <a:rPr lang="de-AT" smtClean="0"/>
              <a:t>berechne</a:t>
            </a:r>
          </a:p>
          <a:p>
            <a:pPr lvl="1"/>
            <a:r>
              <a:rPr lang="de-AT" smtClean="0"/>
              <a:t>erkläre</a:t>
            </a:r>
          </a:p>
          <a:p>
            <a:r>
              <a:rPr lang="de-AT" smtClean="0"/>
              <a:t>übersichtliche Zahlen / unübersichtliche Zahlen</a:t>
            </a:r>
          </a:p>
          <a:p>
            <a:r>
              <a:rPr lang="de-AT" smtClean="0"/>
              <a:t>große Datenmengen (Angabe auf einem File?)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Darstellung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geg. Funktionsterm – ges. Interpretation im Kontext</a:t>
            </a:r>
          </a:p>
          <a:p>
            <a:pPr lvl="1"/>
            <a:r>
              <a:rPr lang="de-AT" smtClean="0"/>
              <a:t>Dokumentation im File</a:t>
            </a:r>
          </a:p>
          <a:p>
            <a:pPr lvl="1"/>
            <a:r>
              <a:rPr lang="de-AT" smtClean="0"/>
              <a:t>Skizze händisch</a:t>
            </a:r>
          </a:p>
          <a:p>
            <a:r>
              <a:rPr lang="de-AT" smtClean="0"/>
              <a:t>statistische Darstellung</a:t>
            </a:r>
          </a:p>
          <a:p>
            <a:pPr lvl="1"/>
            <a:r>
              <a:rPr lang="de-AT" smtClean="0"/>
              <a:t>händische Grafik</a:t>
            </a:r>
          </a:p>
          <a:p>
            <a:pPr lvl="1"/>
            <a:r>
              <a:rPr lang="de-AT" smtClean="0"/>
              <a:t>Dokumentation im File</a:t>
            </a:r>
          </a:p>
          <a:p>
            <a:pPr lvl="1"/>
            <a:r>
              <a:rPr lang="de-AT" smtClean="0"/>
              <a:t>nur Interpretation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de-AT" smtClean="0"/>
              <a:t>Einführung der Technologie für Schularbeiten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 lnSpcReduction="10000"/>
          </a:bodyPr>
          <a:lstStyle/>
          <a:p>
            <a:r>
              <a:rPr lang="de-AT" smtClean="0"/>
              <a:t>allgemeine informationstechnologische Skills</a:t>
            </a:r>
          </a:p>
          <a:p>
            <a:r>
              <a:rPr lang="de-AT" smtClean="0"/>
              <a:t>Vertrautheit mit der Mathe-Technologie</a:t>
            </a:r>
          </a:p>
          <a:p>
            <a:r>
              <a:rPr lang="de-AT" smtClean="0"/>
              <a:t>Reflexion über Sinnhaftigkeit des Technologieeinsatzes (gezielter Einsatz, Zeitmanagement)</a:t>
            </a:r>
          </a:p>
          <a:p>
            <a:r>
              <a:rPr lang="de-AT" smtClean="0"/>
              <a:t>Konventionen für Dokumentation</a:t>
            </a:r>
          </a:p>
          <a:p>
            <a:pPr lvl="1"/>
            <a:r>
              <a:rPr lang="de-AT" smtClean="0"/>
              <a:t>alles händisch</a:t>
            </a:r>
          </a:p>
          <a:p>
            <a:pPr lvl="1"/>
            <a:r>
              <a:rPr lang="de-AT" smtClean="0"/>
              <a:t>Quell-Filers (GeoGebra, NSpire, Excel, …)</a:t>
            </a:r>
          </a:p>
          <a:p>
            <a:pPr lvl="1"/>
            <a:r>
              <a:rPr lang="de-AT" smtClean="0"/>
              <a:t>eigene Dokumentationsfiles (Word o.ä.)</a:t>
            </a:r>
          </a:p>
          <a:p>
            <a:r>
              <a:rPr lang="de-AT" smtClean="0"/>
              <a:t>Beachtung der Operatoren („ermittle“, „berechne“, …)</a:t>
            </a:r>
          </a:p>
          <a:p>
            <a:pPr lvl="1"/>
            <a:r>
              <a:rPr lang="de-AT" smtClean="0"/>
              <a:t>Methode offen / bestimmte Methode</a:t>
            </a:r>
          </a:p>
          <a:p>
            <a:r>
              <a:rPr lang="de-AT" smtClean="0"/>
              <a:t>Probeschularbeit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Grundkompetenzaufgaben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inhaltlich: entspricht die Aufgabe den Grundkompetenzen?</a:t>
            </a:r>
          </a:p>
          <a:p>
            <a:r>
              <a:rPr lang="de-AT" smtClean="0"/>
              <a:t>formal: Sind die Anforderungen an eine Typ-1-Aufgabe erfüllt?</a:t>
            </a:r>
          </a:p>
          <a:p>
            <a:r>
              <a:rPr lang="de-AT" smtClean="0"/>
              <a:t>Schwierigkeitsgrad:</a:t>
            </a:r>
          </a:p>
          <a:p>
            <a:pPr lvl="1"/>
            <a:r>
              <a:rPr lang="de-AT" smtClean="0"/>
              <a:t>I	   zu leicht für Schularbeiten</a:t>
            </a:r>
          </a:p>
          <a:p>
            <a:pPr lvl="1"/>
            <a:r>
              <a:rPr lang="de-AT" smtClean="0"/>
              <a:t>II	   leichte Schularbeitsaufgabe</a:t>
            </a:r>
          </a:p>
          <a:p>
            <a:pPr lvl="1"/>
            <a:r>
              <a:rPr lang="de-AT" smtClean="0"/>
              <a:t>III	   anspruchsvolle Schularbeitsaufgabe</a:t>
            </a:r>
          </a:p>
          <a:p>
            <a:pPr lvl="1"/>
            <a:r>
              <a:rPr lang="de-AT" smtClean="0"/>
              <a:t>IV	   zu komplex für Teil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smtClean="0"/>
              <a:t>Typ1 – holistische Betrachtungsweise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smtClean="0"/>
              <a:t>1 Grundkompetenz</a:t>
            </a:r>
          </a:p>
          <a:p>
            <a:r>
              <a:rPr lang="de-AT" smtClean="0"/>
              <a:t>1 Lösungsschritt</a:t>
            </a:r>
          </a:p>
          <a:p>
            <a:r>
              <a:rPr lang="de-AT" smtClean="0"/>
              <a:t>0/1-Beurteilung (oder 0/2)</a:t>
            </a:r>
            <a:br>
              <a:rPr lang="de-AT" smtClean="0"/>
            </a:br>
            <a:r>
              <a:rPr lang="de-AT" smtClean="0"/>
              <a:t>Punktevergabe, wenn die Grundkompetenz erfüllt worden ist</a:t>
            </a:r>
            <a:endParaRPr lang="de-A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367</Words>
  <Application>Microsoft Office PowerPoint</Application>
  <PresentationFormat>Bildschirmpräsentation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Galathea</vt:lpstr>
      <vt:lpstr>KompetenzorientiertE mathematikSCHULARBEITEN mit technologie</vt:lpstr>
      <vt:lpstr>Folie 2</vt:lpstr>
      <vt:lpstr>Technologieeinsatz bei mathematischen Aufgaben / Problemen vgl. Bruder: Vortrag Salzburg</vt:lpstr>
      <vt:lpstr>TECHNOLOGIE IN DER PRÜFUNGSSITUATION</vt:lpstr>
      <vt:lpstr>Übernahme von Rechenaufwand</vt:lpstr>
      <vt:lpstr>Darstellung</vt:lpstr>
      <vt:lpstr>Einführung der Technologie für Schularbeiten</vt:lpstr>
      <vt:lpstr>Grundkompetenzaufgaben</vt:lpstr>
      <vt:lpstr>Typ1 – holistische Betrachtungsweise</vt:lpstr>
      <vt:lpstr>Folie 10</vt:lpstr>
      <vt:lpstr>Folie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Grundkompetenzen Typ 1 – Beispiele Technologie</dc:title>
  <dc:creator>Gerhard</dc:creator>
  <cp:lastModifiedBy>Gerhard</cp:lastModifiedBy>
  <cp:revision>109</cp:revision>
  <dcterms:created xsi:type="dcterms:W3CDTF">2013-01-04T10:16:43Z</dcterms:created>
  <dcterms:modified xsi:type="dcterms:W3CDTF">2014-03-12T06:23:33Z</dcterms:modified>
</cp:coreProperties>
</file>