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6" r:id="rId3"/>
    <p:sldId id="266" r:id="rId4"/>
    <p:sldId id="267" r:id="rId5"/>
    <p:sldId id="268" r:id="rId6"/>
    <p:sldId id="269" r:id="rId7"/>
    <p:sldId id="270" r:id="rId8"/>
    <p:sldId id="256" r:id="rId9"/>
    <p:sldId id="272" r:id="rId10"/>
    <p:sldId id="257" r:id="rId11"/>
    <p:sldId id="260" r:id="rId12"/>
    <p:sldId id="258" r:id="rId13"/>
    <p:sldId id="259" r:id="rId14"/>
    <p:sldId id="261" r:id="rId15"/>
    <p:sldId id="263" r:id="rId16"/>
    <p:sldId id="273" r:id="rId17"/>
    <p:sldId id="274" r:id="rId18"/>
    <p:sldId id="264" r:id="rId19"/>
    <p:sldId id="262" r:id="rId20"/>
    <p:sldId id="271" r:id="rId21"/>
    <p:sldId id="275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2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416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871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978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32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2449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71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06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316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603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135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795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2FFB4-AEE2-46A9-B1F6-2A95CE3AB9E4}" type="datetimeFigureOut">
              <a:rPr lang="de-AT" smtClean="0"/>
              <a:t>15.07.2015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2E54-08D8-4B39-AC6C-0EFD1D89C5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496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tube.geogebra.org/worksheet/edit/id/141372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927648" y="4149080"/>
            <a:ext cx="6400800" cy="1129680"/>
          </a:xfrm>
        </p:spPr>
        <p:txBody>
          <a:bodyPr/>
          <a:lstStyle/>
          <a:p>
            <a:r>
              <a:rPr lang="de-AT" smtClean="0"/>
              <a:t>Mag. Gerhard Egger</a:t>
            </a:r>
            <a:br>
              <a:rPr lang="de-AT" smtClean="0"/>
            </a:br>
            <a:endParaRPr lang="de-AT"/>
          </a:p>
        </p:txBody>
      </p:sp>
      <p:sp>
        <p:nvSpPr>
          <p:cNvPr id="4" name="Rechteck 3"/>
          <p:cNvSpPr/>
          <p:nvPr/>
        </p:nvSpPr>
        <p:spPr>
          <a:xfrm>
            <a:off x="2639616" y="692696"/>
            <a:ext cx="712879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11500" b="1">
                <a:ln w="381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TiMUS</a:t>
            </a:r>
            <a:r>
              <a:rPr lang="de-DE" sz="11500" b="1">
                <a:ln w="381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</a:p>
        </p:txBody>
      </p:sp>
      <p:pic>
        <p:nvPicPr>
          <p:cNvPr id="5" name="Grafi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5301208"/>
            <a:ext cx="3816424" cy="1296144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2209800" y="2457950"/>
            <a:ext cx="7988424" cy="1470025"/>
          </a:xfrm>
        </p:spPr>
        <p:txBody>
          <a:bodyPr>
            <a:normAutofit fontScale="90000"/>
          </a:bodyPr>
          <a:lstStyle/>
          <a:p>
            <a:r>
              <a:rPr lang="de-AT" smtClean="0"/>
              <a:t/>
            </a:r>
            <a:br>
              <a:rPr lang="de-AT" smtClean="0"/>
            </a:br>
            <a:r>
              <a:rPr lang="de-AT" smtClean="0"/>
              <a:t>Wie viel CAS braucht die Sekundarstufe 1 ?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29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364" y="479266"/>
            <a:ext cx="3063876" cy="6049191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Termstrukturen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371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9640" y="314325"/>
            <a:ext cx="10515600" cy="1325563"/>
          </a:xfrm>
        </p:spPr>
        <p:txBody>
          <a:bodyPr/>
          <a:lstStyle/>
          <a:p>
            <a:r>
              <a:rPr lang="de-AT" smtClean="0"/>
              <a:t>Gesetzmäßigkeiten erkennen</a:t>
            </a:r>
            <a:br>
              <a:rPr lang="de-AT" smtClean="0"/>
            </a:br>
            <a:r>
              <a:rPr lang="de-AT" smtClean="0"/>
              <a:t>Black Box – White Box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005897" y="1906905"/>
            <a:ext cx="6558280" cy="4351338"/>
          </a:xfrm>
        </p:spPr>
        <p:txBody>
          <a:bodyPr/>
          <a:lstStyle/>
          <a:p>
            <a:r>
              <a:rPr lang="de-AT" smtClean="0"/>
              <a:t>Was macht das CAS?</a:t>
            </a:r>
          </a:p>
          <a:p>
            <a:r>
              <a:rPr lang="de-AT" smtClean="0"/>
              <a:t>Warum macht das CAS das?</a:t>
            </a:r>
          </a:p>
          <a:p>
            <a:r>
              <a:rPr lang="de-AT" smtClean="0"/>
              <a:t>Funktioniert das immer?</a:t>
            </a:r>
          </a:p>
          <a:p>
            <a:r>
              <a:rPr lang="de-AT" smtClean="0"/>
              <a:t>Schaffe ich das auch ohne CAS?</a:t>
            </a:r>
          </a:p>
          <a:p>
            <a:r>
              <a:rPr lang="de-AT" smtClean="0"/>
              <a:t>Wie kann man diese Gesetzmäßigkeit exakt formulieren?</a:t>
            </a:r>
            <a:endParaRPr lang="de-AT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162" y="1906905"/>
            <a:ext cx="1666875" cy="44577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465" y="5467668"/>
            <a:ext cx="77247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33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85" b="65158"/>
          <a:stretch/>
        </p:blipFill>
        <p:spPr>
          <a:xfrm>
            <a:off x="838200" y="2117406"/>
            <a:ext cx="3221435" cy="2511744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82"/>
          <a:stretch/>
        </p:blipFill>
        <p:spPr>
          <a:xfrm>
            <a:off x="6046787" y="1108710"/>
            <a:ext cx="5497112" cy="4765992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Vergleichsstrategien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303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Gleichungen und Formeln</a:t>
            </a:r>
            <a:br>
              <a:rPr lang="de-AT" smtClean="0"/>
            </a:br>
            <a:r>
              <a:rPr lang="de-AT" sz="3600" smtClean="0"/>
              <a:t>„das CAS hat immer Recht“</a:t>
            </a:r>
            <a:endParaRPr lang="de-AT" sz="360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20" y="2183131"/>
            <a:ext cx="3313858" cy="2789872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80" y="2183131"/>
            <a:ext cx="3615690" cy="322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7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12"/>
          <a:stretch/>
        </p:blipFill>
        <p:spPr>
          <a:xfrm>
            <a:off x="3392349" y="660400"/>
            <a:ext cx="8008262" cy="582168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47" y="660400"/>
            <a:ext cx="2416493" cy="579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6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83" y="1098853"/>
            <a:ext cx="5134792" cy="3324225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81880" y="4608576"/>
            <a:ext cx="4452997" cy="470949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757" y="5722223"/>
            <a:ext cx="7515225" cy="4953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155" y="1375410"/>
            <a:ext cx="5112555" cy="198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33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Gleichungs-Blackbox</a:t>
            </a:r>
            <a:endParaRPr lang="de-AT"/>
          </a:p>
        </p:txBody>
      </p:sp>
      <p:sp>
        <p:nvSpPr>
          <p:cNvPr id="3" name="Textfeld 2"/>
          <p:cNvSpPr txBox="1"/>
          <p:nvPr/>
        </p:nvSpPr>
        <p:spPr>
          <a:xfrm>
            <a:off x="2135560" y="1484784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/>
              <a:t>In einem Rechteck ist eine Seite um 5 cm länger als die andere.</a:t>
            </a:r>
            <a:br>
              <a:rPr lang="de-AT" sz="2400"/>
            </a:br>
            <a:r>
              <a:rPr lang="de-AT" sz="2400"/>
              <a:t>Wird jede Seite um 1 cm verlängert, so wächst der Flächeninhalt um 40 cm.</a:t>
            </a:r>
          </a:p>
          <a:p>
            <a:r>
              <a:rPr lang="de-AT" sz="2400"/>
              <a:t>Berechne die Seitenlängen des ursprünglichen Rechtecks!</a:t>
            </a:r>
          </a:p>
          <a:p>
            <a:r>
              <a:rPr lang="de-AT" sz="2400"/>
              <a:t>Kontrollwert: 17 cm / 22 cm 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28" y="3717032"/>
            <a:ext cx="492638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720" y="5904865"/>
            <a:ext cx="7924800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4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783632" y="476673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/>
              <a:t>Wie lange dauert es bei 2% effektiver Verzinsung, bis ein Kapital von 2000 € auf 2500 € angewachsen ist?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2276872"/>
            <a:ext cx="27622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1916833"/>
            <a:ext cx="43243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2711624" y="4437113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/>
              <a:t>Kontrollwert: n = 11,26838</a:t>
            </a:r>
            <a:br>
              <a:rPr lang="de-AT" sz="2800"/>
            </a:br>
            <a:r>
              <a:rPr lang="de-AT" sz="2800"/>
              <a:t>Schreib eine passende Antwort!</a:t>
            </a:r>
          </a:p>
        </p:txBody>
      </p:sp>
    </p:spTree>
    <p:extLst>
      <p:ext uri="{BB962C8B-B14F-4D97-AF65-F5344CB8AC3E}">
        <p14:creationId xmlns:p14="http://schemas.microsoft.com/office/powerpoint/2010/main" val="128586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049" y="2899251"/>
            <a:ext cx="6729271" cy="310149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Lineares Gleichungssystem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838200" y="1825625"/>
            <a:ext cx="4729480" cy="4351338"/>
          </a:xfrm>
        </p:spPr>
        <p:txBody>
          <a:bodyPr/>
          <a:lstStyle/>
          <a:p>
            <a:r>
              <a:rPr lang="de-AT" smtClean="0"/>
              <a:t>Vergleich von rechnerischer und zeichnerischer Methode</a:t>
            </a:r>
          </a:p>
          <a:p>
            <a:r>
              <a:rPr lang="de-AT" smtClean="0"/>
              <a:t>Blackbox in Anwendungssituationen</a:t>
            </a:r>
          </a:p>
          <a:p>
            <a:r>
              <a:rPr lang="de-AT" smtClean="0"/>
              <a:t>Finden eines Gleichungssystems mit vorgegebener Lösung</a:t>
            </a:r>
          </a:p>
          <a:p>
            <a:r>
              <a:rPr lang="de-AT" smtClean="0"/>
              <a:t>Lösungsfälle</a:t>
            </a:r>
            <a:endParaRPr lang="de-AT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120" y="785018"/>
            <a:ext cx="457200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Rhombus:</a:t>
            </a:r>
            <a:br>
              <a:rPr lang="de-AT" smtClean="0"/>
            </a:br>
            <a:r>
              <a:rPr lang="de-AT" sz="3200" smtClean="0"/>
              <a:t>gegeben Seite a und Diagonale e</a:t>
            </a:r>
            <a:endParaRPr lang="de-AT" sz="320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255" y="1563685"/>
            <a:ext cx="3028950" cy="515302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240" y="1563685"/>
            <a:ext cx="3028950" cy="5153025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6089217" y="365125"/>
            <a:ext cx="5317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>
                <a:hlinkClick r:id="rId4"/>
              </a:rPr>
              <a:t>http</a:t>
            </a:r>
            <a:r>
              <a:rPr lang="de-AT">
                <a:hlinkClick r:id="rId4"/>
              </a:rPr>
              <a:t>://</a:t>
            </a:r>
            <a:r>
              <a:rPr lang="de-AT" smtClean="0">
                <a:hlinkClick r:id="rId4"/>
              </a:rPr>
              <a:t>tube.geogebra.org/worksheet/edit/id/1413729</a:t>
            </a:r>
            <a:r>
              <a:rPr lang="de-AT" smtClean="0"/>
              <a:t>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357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/>
          </a:bodyPr>
          <a:lstStyle/>
          <a:p>
            <a:r>
              <a:rPr lang="de-AT" smtClean="0"/>
              <a:t>Wie viel Technologie braucht die Sekundarstufe 1?</a:t>
            </a:r>
          </a:p>
          <a:p>
            <a:r>
              <a:rPr lang="de-AT" smtClean="0"/>
              <a:t>Braucht die Sek1 überhaupt Technologie?</a:t>
            </a:r>
          </a:p>
          <a:p>
            <a:r>
              <a:rPr lang="de-AT" smtClean="0"/>
              <a:t>Wie kann man Technologie in der Sek1 einsetzen?</a:t>
            </a:r>
          </a:p>
          <a:p>
            <a:pPr lvl="1"/>
            <a:r>
              <a:rPr lang="de-AT" smtClean="0"/>
              <a:t>Übungsfiles (Lückentexte, Multiple-Choice, …)</a:t>
            </a:r>
          </a:p>
          <a:p>
            <a:pPr lvl="1"/>
            <a:r>
              <a:rPr lang="de-AT" smtClean="0"/>
              <a:t>Applets (demonstrieren, experimentieren)</a:t>
            </a:r>
          </a:p>
          <a:p>
            <a:pPr lvl="1"/>
            <a:r>
              <a:rPr lang="de-AT" smtClean="0"/>
              <a:t>Werkzeug</a:t>
            </a:r>
          </a:p>
          <a:p>
            <a:pPr lvl="1"/>
            <a:r>
              <a:rPr lang="de-AT" smtClean="0"/>
              <a:t>dokumentieren, präsentieren, recherchieren, kommunizieren</a:t>
            </a:r>
          </a:p>
          <a:p>
            <a:r>
              <a:rPr lang="de-AT" smtClean="0"/>
              <a:t>Werkzeug GeoGebra</a:t>
            </a:r>
          </a:p>
          <a:p>
            <a:pPr lvl="1"/>
            <a:r>
              <a:rPr lang="de-AT" smtClean="0"/>
              <a:t>dynamische Geometrie („Pünktchen zeichnen“, konstruieren)</a:t>
            </a:r>
          </a:p>
          <a:p>
            <a:pPr lvl="1"/>
            <a:r>
              <a:rPr lang="de-AT" smtClean="0"/>
              <a:t>Tabelle</a:t>
            </a:r>
          </a:p>
          <a:p>
            <a:pPr lvl="1"/>
            <a:r>
              <a:rPr lang="de-AT" smtClean="0"/>
              <a:t>CAS</a:t>
            </a:r>
            <a:endParaRPr lang="de-AT"/>
          </a:p>
        </p:txBody>
      </p:sp>
      <p:sp>
        <p:nvSpPr>
          <p:cNvPr id="4" name="Rechteck 3"/>
          <p:cNvSpPr/>
          <p:nvPr/>
        </p:nvSpPr>
        <p:spPr>
          <a:xfrm>
            <a:off x="3434080" y="5659120"/>
            <a:ext cx="7569200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smtClean="0">
                <a:solidFill>
                  <a:schemeClr val="tx1"/>
                </a:solidFill>
              </a:rPr>
              <a:t>händisch rechnen können / Taschenrechner verwenden</a:t>
            </a:r>
            <a:endParaRPr lang="de-AT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5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smtClean="0"/>
              <a:t>Wie viel CAS im MU für 10–14–Jährige?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127760" y="1971041"/>
            <a:ext cx="9093384" cy="4299140"/>
          </a:xfrm>
        </p:spPr>
        <p:txBody>
          <a:bodyPr>
            <a:normAutofit/>
          </a:bodyPr>
          <a:lstStyle/>
          <a:p>
            <a:r>
              <a:rPr lang="de-AT" smtClean="0"/>
              <a:t>Grundfunktionen, Eingaben, Syntax</a:t>
            </a:r>
          </a:p>
          <a:p>
            <a:r>
              <a:rPr lang="de-AT" smtClean="0"/>
              <a:t>Auslagerung von Rechenaufwand (Konzentration auf Modellbildung, keine Grenzen durch Rechenfertigkeit)</a:t>
            </a:r>
          </a:p>
          <a:p>
            <a:r>
              <a:rPr lang="de-AT" smtClean="0"/>
              <a:t>Nutzung als mathematische Instanz (experimentieren, variieren, kontrollieren)</a:t>
            </a:r>
          </a:p>
          <a:p>
            <a:r>
              <a:rPr lang="de-AT" smtClean="0"/>
              <a:t>Verbindung Rechnung – Grafik</a:t>
            </a:r>
          </a:p>
          <a:p>
            <a:r>
              <a:rPr lang="de-AT" smtClean="0"/>
              <a:t>Dokumentieren und Präsentieren mit Hilfe von CAS</a:t>
            </a:r>
          </a:p>
        </p:txBody>
      </p:sp>
    </p:spTree>
    <p:extLst>
      <p:ext uri="{BB962C8B-B14F-4D97-AF65-F5344CB8AC3E}">
        <p14:creationId xmlns:p14="http://schemas.microsoft.com/office/powerpoint/2010/main" val="10081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457950"/>
            <a:ext cx="11003280" cy="1470025"/>
          </a:xfrm>
        </p:spPr>
        <p:txBody>
          <a:bodyPr>
            <a:normAutofit fontScale="90000"/>
          </a:bodyPr>
          <a:lstStyle/>
          <a:p>
            <a:r>
              <a:rPr lang="de-AT" smtClean="0"/>
              <a:t/>
            </a:r>
            <a:br>
              <a:rPr lang="de-AT" smtClean="0"/>
            </a:br>
            <a:r>
              <a:rPr lang="de-AT" smtClean="0"/>
              <a:t>Technologie im Mathematikunterricht der Sekundarstufe 1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927648" y="4149080"/>
            <a:ext cx="6400800" cy="1129680"/>
          </a:xfrm>
        </p:spPr>
        <p:txBody>
          <a:bodyPr/>
          <a:lstStyle/>
          <a:p>
            <a:r>
              <a:rPr lang="de-AT" smtClean="0"/>
              <a:t>Dr. Evelyn Süss-Stepancik</a:t>
            </a:r>
            <a:br>
              <a:rPr lang="de-AT" smtClean="0"/>
            </a:br>
            <a:r>
              <a:rPr lang="de-AT" smtClean="0"/>
              <a:t>Mag. Gerhard Egger</a:t>
            </a:r>
            <a:br>
              <a:rPr lang="de-AT" smtClean="0"/>
            </a:br>
            <a:r>
              <a:rPr lang="de-AT" smtClean="0"/>
              <a:t>gerhard.egger@ph-noe.ac.at</a:t>
            </a:r>
            <a:endParaRPr lang="de-AT"/>
          </a:p>
        </p:txBody>
      </p:sp>
      <p:sp>
        <p:nvSpPr>
          <p:cNvPr id="4" name="Rechteck 3"/>
          <p:cNvSpPr/>
          <p:nvPr/>
        </p:nvSpPr>
        <p:spPr>
          <a:xfrm>
            <a:off x="2639616" y="692696"/>
            <a:ext cx="712879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11500" b="1">
                <a:ln w="381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TiMUS</a:t>
            </a:r>
            <a:r>
              <a:rPr lang="de-DE" sz="11500" b="1">
                <a:ln w="381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</a:p>
        </p:txBody>
      </p:sp>
      <p:pic>
        <p:nvPicPr>
          <p:cNvPr id="5" name="Grafi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5301208"/>
            <a:ext cx="3816424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49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908721"/>
            <a:ext cx="46101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548680"/>
            <a:ext cx="2520280" cy="35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pythagoras 001.jpg"/>
          <p:cNvPicPr>
            <a:picLocks noChangeAspect="1"/>
          </p:cNvPicPr>
          <p:nvPr/>
        </p:nvPicPr>
        <p:blipFill>
          <a:blip r:embed="rId4" cstate="print">
            <a:lum bright="-2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69" b="64476"/>
          <a:stretch>
            <a:fillRect/>
          </a:stretch>
        </p:blipFill>
        <p:spPr>
          <a:xfrm>
            <a:off x="2207568" y="4653136"/>
            <a:ext cx="4536504" cy="869830"/>
          </a:xfrm>
          <a:prstGeom prst="rect">
            <a:avLst/>
          </a:prstGeom>
        </p:spPr>
      </p:pic>
      <p:pic>
        <p:nvPicPr>
          <p:cNvPr id="5" name="Grafik 4" descr="pythagoras 001.jpg"/>
          <p:cNvPicPr>
            <a:picLocks noChangeAspect="1"/>
          </p:cNvPicPr>
          <p:nvPr/>
        </p:nvPicPr>
        <p:blipFill>
          <a:blip r:embed="rId4" cstate="print">
            <a:lum bright="-2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31" b="64476"/>
          <a:stretch>
            <a:fillRect/>
          </a:stretch>
        </p:blipFill>
        <p:spPr>
          <a:xfrm>
            <a:off x="6888088" y="4653136"/>
            <a:ext cx="1533932" cy="86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5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476673"/>
            <a:ext cx="4608512" cy="2576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08"/>
          <a:stretch>
            <a:fillRect/>
          </a:stretch>
        </p:blipFill>
        <p:spPr bwMode="auto">
          <a:xfrm>
            <a:off x="2711624" y="4293096"/>
            <a:ext cx="4724400" cy="171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pythagoras 001.jpg"/>
          <p:cNvPicPr>
            <a:picLocks noChangeAspect="1"/>
          </p:cNvPicPr>
          <p:nvPr/>
        </p:nvPicPr>
        <p:blipFill>
          <a:blip r:embed="rId4" cstate="print">
            <a:lum bright="-2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0" t="59051" r="38317" b="5659"/>
          <a:stretch>
            <a:fillRect/>
          </a:stretch>
        </p:blipFill>
        <p:spPr>
          <a:xfrm>
            <a:off x="2207568" y="3068960"/>
            <a:ext cx="3168352" cy="864096"/>
          </a:xfrm>
          <a:prstGeom prst="rect">
            <a:avLst/>
          </a:prstGeom>
        </p:spPr>
      </p:pic>
      <p:pic>
        <p:nvPicPr>
          <p:cNvPr id="5" name="Grafik 4" descr="pythagoras 001.jpg"/>
          <p:cNvPicPr>
            <a:picLocks noChangeAspect="1"/>
          </p:cNvPicPr>
          <p:nvPr/>
        </p:nvPicPr>
        <p:blipFill>
          <a:blip r:embed="rId4" cstate="print">
            <a:lum bright="-2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3" t="59051" b="5659"/>
          <a:stretch>
            <a:fillRect/>
          </a:stretch>
        </p:blipFill>
        <p:spPr>
          <a:xfrm>
            <a:off x="5447928" y="3068960"/>
            <a:ext cx="2326020" cy="864096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654" b="40836"/>
          <a:stretch>
            <a:fillRect/>
          </a:stretch>
        </p:blipFill>
        <p:spPr bwMode="auto">
          <a:xfrm>
            <a:off x="8550002" y="461282"/>
            <a:ext cx="252028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05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AT" b="1" smtClean="0"/>
              <a:t>Warum Technologie im MU </a:t>
            </a:r>
            <a:br>
              <a:rPr lang="de-AT" b="1" smtClean="0"/>
            </a:br>
            <a:r>
              <a:rPr lang="de-AT" b="1" smtClean="0"/>
              <a:t>(schon) für 10–14–Jährige?</a:t>
            </a:r>
            <a:endParaRPr lang="de-AT" b="1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063552" y="2132856"/>
            <a:ext cx="72728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400">
                <a:latin typeface="Arial" pitchFamily="34" charset="0"/>
                <a:ea typeface="Times New Roman" pitchFamily="18" charset="0"/>
                <a:cs typeface="Arial" pitchFamily="34" charset="0"/>
              </a:rPr>
              <a:t>„Erziehung zur Anwendung neuer Technologien“ 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(BMUKK, 2000 / 2004, S. 3)</a:t>
            </a:r>
            <a:r>
              <a:rPr lang="de-AT" sz="1600">
                <a:latin typeface="Arial" pitchFamily="34" charset="0"/>
                <a:cs typeface="Arial" pitchFamily="34" charset="0"/>
              </a:rPr>
              <a:t> </a:t>
            </a:r>
            <a:endParaRPr lang="de-AT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91544" y="1484785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/>
              <a:t>1. Lehrplan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063552" y="2873841"/>
            <a:ext cx="82809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AT" sz="2400" b="1">
                <a:latin typeface="Arial" pitchFamily="34" charset="0"/>
                <a:ea typeface="Times New Roman" pitchFamily="18" charset="0"/>
                <a:cs typeface="Arial" pitchFamily="34" charset="0"/>
              </a:rPr>
              <a:t>Arbeiten mit dem Taschenrechner und dem Computer:</a:t>
            </a:r>
            <a:endParaRPr lang="de-AT" sz="24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Grunds</a:t>
            </a:r>
            <a:r>
              <a:rPr lang="de-AT" sz="1600">
                <a:latin typeface="Calibri"/>
                <a:ea typeface="Times New Roman" pitchFamily="18" charset="0"/>
                <a:cs typeface="Arial" pitchFamily="34" charset="0"/>
              </a:rPr>
              <a:t>ä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tzlich sind </a:t>
            </a:r>
            <a: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  <a:t>schon ab der 1. Klasse 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Einsatzm</a:t>
            </a:r>
            <a:r>
              <a:rPr lang="de-AT" sz="1600"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glichkeiten zur </a:t>
            </a:r>
            <a: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  <a:t>planm</a:t>
            </a:r>
            <a:r>
              <a:rPr lang="de-AT" sz="2400">
                <a:latin typeface="Calibri"/>
                <a:ea typeface="Times New Roman" pitchFamily="18" charset="0"/>
                <a:cs typeface="Arial" pitchFamily="34" charset="0"/>
              </a:rPr>
              <a:t>äß</a:t>
            </a:r>
            <a: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  <a:t>igen Nutzung 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von elektronischen Hilfen beim Bearbeiten von Fragestellungen der Mathematik und als informationstechnische Hilfe (in Form von elektronischen Lexika, Statistiken, Fahrpl</a:t>
            </a:r>
            <a:r>
              <a:rPr lang="de-AT" sz="1600">
                <a:latin typeface="Calibri"/>
                <a:ea typeface="Times New Roman" pitchFamily="18" charset="0"/>
                <a:cs typeface="Arial" pitchFamily="34" charset="0"/>
              </a:rPr>
              <a:t>ä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nen, Datenbanken, ...) gegeben.</a:t>
            </a:r>
            <a:endParaRPr lang="de-AT" sz="24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  <a:t>Die M</a:t>
            </a:r>
            <a:r>
              <a:rPr lang="de-AT" sz="2400"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  <a:t>glichkeiten elektronischer Systeme bei der Unterst</a:t>
            </a:r>
            <a:r>
              <a:rPr lang="de-AT" sz="2400"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  <a:t>tzung sch</a:t>
            </a:r>
            <a:r>
              <a:rPr lang="de-AT" sz="2400"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  <a:t>lerzentrierter, experimenteller Lernformen sind zu nutzen.</a:t>
            </a:r>
            <a:endParaRPr lang="de-AT" sz="24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Das kritische Vergleichen von Eingaben und Ausgaben bei verschiedenen Programmen und Ger</a:t>
            </a:r>
            <a:r>
              <a:rPr lang="de-AT" sz="1600">
                <a:latin typeface="Calibri"/>
                <a:ea typeface="Times New Roman" pitchFamily="18" charset="0"/>
                <a:cs typeface="Arial" pitchFamily="34" charset="0"/>
              </a:rPr>
              <a:t>ä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ten bez</a:t>
            </a:r>
            <a:r>
              <a:rPr lang="de-AT" sz="1600"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glich der Problemstellung kann zum Entwickeln eines problem- und softwaread</a:t>
            </a:r>
            <a:r>
              <a:rPr lang="de-AT" sz="1600">
                <a:latin typeface="Calibri"/>
                <a:ea typeface="Times New Roman" pitchFamily="18" charset="0"/>
                <a:cs typeface="Arial" pitchFamily="34" charset="0"/>
              </a:rPr>
              <a:t>ä</a:t>
            </a: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quaten Analysierens, Formulierens und Auswertens beitragen. </a:t>
            </a:r>
            <a: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de-AT" sz="240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de-AT" sz="1600">
                <a:latin typeface="Arial" pitchFamily="34" charset="0"/>
                <a:ea typeface="Times New Roman" pitchFamily="18" charset="0"/>
                <a:cs typeface="Arial" pitchFamily="34" charset="0"/>
              </a:rPr>
              <a:t>(BMUKK, 2000 / 2004)</a:t>
            </a:r>
            <a:endParaRPr lang="de-AT" sz="16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64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/>
      <p:bldP spid="6" grpId="0"/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smtClean="0"/>
              <a:t>Warum Technologie im MU </a:t>
            </a:r>
            <a:br>
              <a:rPr lang="de-AT" b="1" smtClean="0"/>
            </a:br>
            <a:r>
              <a:rPr lang="de-AT" b="1" smtClean="0"/>
              <a:t>(schon) für 10–14–Jährige?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2495600" y="2564905"/>
            <a:ext cx="3754760" cy="3489251"/>
          </a:xfrm>
        </p:spPr>
        <p:txBody>
          <a:bodyPr/>
          <a:lstStyle/>
          <a:p>
            <a:r>
              <a:rPr lang="de-AT" smtClean="0"/>
              <a:t>Operieren</a:t>
            </a:r>
          </a:p>
          <a:p>
            <a:r>
              <a:rPr lang="de-AT" smtClean="0"/>
              <a:t>Visualisieren</a:t>
            </a:r>
          </a:p>
          <a:p>
            <a:r>
              <a:rPr lang="de-AT" smtClean="0"/>
              <a:t>Modellbilden</a:t>
            </a:r>
          </a:p>
          <a:p>
            <a:r>
              <a:rPr lang="de-AT" smtClean="0"/>
              <a:t>Experimentieren</a:t>
            </a:r>
          </a:p>
          <a:p>
            <a:endParaRPr lang="de-AT"/>
          </a:p>
        </p:txBody>
      </p:sp>
      <p:sp>
        <p:nvSpPr>
          <p:cNvPr id="3" name="Textfeld 2"/>
          <p:cNvSpPr txBox="1"/>
          <p:nvPr/>
        </p:nvSpPr>
        <p:spPr>
          <a:xfrm>
            <a:off x="2207568" y="1628801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/>
              <a:t>2. didaktische Varianten / Vorteile </a:t>
            </a:r>
          </a:p>
        </p:txBody>
      </p:sp>
      <p:sp>
        <p:nvSpPr>
          <p:cNvPr id="5" name="Inhaltsplatzhalter 3"/>
          <p:cNvSpPr txBox="1">
            <a:spLocks/>
          </p:cNvSpPr>
          <p:nvPr/>
        </p:nvSpPr>
        <p:spPr>
          <a:xfrm>
            <a:off x="6168008" y="2564905"/>
            <a:ext cx="3754760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AT" sz="3200"/>
              <a:t>Dokumentieren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AT" sz="3200"/>
              <a:t>Präsentieren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AT" sz="3200"/>
              <a:t>Recherchieren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de-AT" sz="3200"/>
          </a:p>
        </p:txBody>
      </p:sp>
    </p:spTree>
    <p:extLst>
      <p:ext uri="{BB962C8B-B14F-4D97-AF65-F5344CB8AC3E}">
        <p14:creationId xmlns:p14="http://schemas.microsoft.com/office/powerpoint/2010/main" val="13112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smtClean="0"/>
              <a:t>Warum Technologie im MU </a:t>
            </a:r>
            <a:br>
              <a:rPr lang="de-AT" b="1" smtClean="0"/>
            </a:br>
            <a:r>
              <a:rPr lang="de-AT" b="1" smtClean="0"/>
              <a:t>(schon) für 10–14–Jährige?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991544" y="3212977"/>
            <a:ext cx="8229600" cy="3057203"/>
          </a:xfrm>
        </p:spPr>
        <p:txBody>
          <a:bodyPr>
            <a:normAutofit/>
          </a:bodyPr>
          <a:lstStyle/>
          <a:p>
            <a:r>
              <a:rPr lang="de-AT" smtClean="0"/>
              <a:t>elektronische Lernumgebung, Internet</a:t>
            </a:r>
          </a:p>
          <a:p>
            <a:r>
              <a:rPr lang="de-AT" smtClean="0"/>
              <a:t>Applets und Internet-Ressourcen erleben</a:t>
            </a:r>
          </a:p>
          <a:p>
            <a:r>
              <a:rPr lang="de-AT" smtClean="0"/>
              <a:t>Grundvertrautheit mit einem mathematischen Programm</a:t>
            </a:r>
          </a:p>
          <a:p>
            <a:r>
              <a:rPr lang="de-AT" smtClean="0"/>
              <a:t>Beispielhafte Verwendung einiger mathematischer Funktionen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063552" y="1700809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/>
              <a:t>3. Anschlussfähigkeit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063552" y="2204864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/>
              <a:t>PC als (mathematisches) Arbeitsmittel begreifen</a:t>
            </a:r>
          </a:p>
        </p:txBody>
      </p:sp>
    </p:spTree>
    <p:extLst>
      <p:ext uri="{BB962C8B-B14F-4D97-AF65-F5344CB8AC3E}">
        <p14:creationId xmlns:p14="http://schemas.microsoft.com/office/powerpoint/2010/main" val="395782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0" y="1387506"/>
            <a:ext cx="2651759" cy="519360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85511"/>
            <a:ext cx="1985010" cy="2598796"/>
          </a:xfrm>
          <a:prstGeom prst="rect">
            <a:avLst/>
          </a:prstGeom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9345"/>
          </a:xfrm>
        </p:spPr>
        <p:txBody>
          <a:bodyPr/>
          <a:lstStyle/>
          <a:p>
            <a:r>
              <a:rPr lang="de-AT" smtClean="0"/>
              <a:t>Eingabemodalitäten, Syntax</a:t>
            </a:r>
            <a:endParaRPr lang="de-AT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203507"/>
            <a:ext cx="5343525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35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mtClean="0"/>
              <a:t>Brüche – gekürzte Brüche - Dezimaldarstellung</a:t>
            </a:r>
            <a:endParaRPr lang="de-AT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364" y="1690688"/>
            <a:ext cx="9347452" cy="4858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147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Breitbild</PresentationFormat>
  <Paragraphs>71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 Wie viel CAS braucht die Sekundarstufe 1 ?</vt:lpstr>
      <vt:lpstr>PowerPoint-Präsentation</vt:lpstr>
      <vt:lpstr>PowerPoint-Präsentation</vt:lpstr>
      <vt:lpstr>PowerPoint-Präsentation</vt:lpstr>
      <vt:lpstr>Warum Technologie im MU  (schon) für 10–14–Jährige?</vt:lpstr>
      <vt:lpstr>Warum Technologie im MU  (schon) für 10–14–Jährige?</vt:lpstr>
      <vt:lpstr>Warum Technologie im MU  (schon) für 10–14–Jährige?</vt:lpstr>
      <vt:lpstr>Eingabemodalitäten, Syntax</vt:lpstr>
      <vt:lpstr>Brüche – gekürzte Brüche - Dezimaldarstellung</vt:lpstr>
      <vt:lpstr>Termstrukturen</vt:lpstr>
      <vt:lpstr>Gesetzmäßigkeiten erkennen Black Box – White Box</vt:lpstr>
      <vt:lpstr>Vergleichsstrategien</vt:lpstr>
      <vt:lpstr>Gleichungen und Formeln „das CAS hat immer Recht“</vt:lpstr>
      <vt:lpstr>PowerPoint-Präsentation</vt:lpstr>
      <vt:lpstr>PowerPoint-Präsentation</vt:lpstr>
      <vt:lpstr>Gleichungs-Blackbox</vt:lpstr>
      <vt:lpstr>PowerPoint-Präsentation</vt:lpstr>
      <vt:lpstr>Lineares Gleichungssystem</vt:lpstr>
      <vt:lpstr>Rhombus: gegeben Seite a und Diagonale e</vt:lpstr>
      <vt:lpstr>Wie viel CAS im MU für 10–14–Jährige?</vt:lpstr>
      <vt:lpstr> Technologie im Mathematikunterricht der Sekundarstufe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Gerhard Egger</dc:creator>
  <cp:lastModifiedBy>Gerhard Egger</cp:lastModifiedBy>
  <cp:revision>17</cp:revision>
  <dcterms:created xsi:type="dcterms:W3CDTF">2015-06-09T04:53:37Z</dcterms:created>
  <dcterms:modified xsi:type="dcterms:W3CDTF">2015-07-15T08:47:17Z</dcterms:modified>
</cp:coreProperties>
</file>