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handoutMasterIdLst>
    <p:handoutMasterId r:id="rId23"/>
  </p:handoutMasterIdLst>
  <p:sldIdLst>
    <p:sldId id="285" r:id="rId2"/>
    <p:sldId id="312" r:id="rId3"/>
    <p:sldId id="318" r:id="rId4"/>
    <p:sldId id="324" r:id="rId5"/>
    <p:sldId id="325" r:id="rId6"/>
    <p:sldId id="326" r:id="rId7"/>
    <p:sldId id="313" r:id="rId8"/>
    <p:sldId id="314" r:id="rId9"/>
    <p:sldId id="319" r:id="rId10"/>
    <p:sldId id="320" r:id="rId11"/>
    <p:sldId id="305" r:id="rId12"/>
    <p:sldId id="306" r:id="rId13"/>
    <p:sldId id="307" r:id="rId14"/>
    <p:sldId id="287" r:id="rId15"/>
    <p:sldId id="308" r:id="rId16"/>
    <p:sldId id="309" r:id="rId17"/>
    <p:sldId id="310" r:id="rId18"/>
    <p:sldId id="311" r:id="rId19"/>
    <p:sldId id="289" r:id="rId20"/>
    <p:sldId id="294" r:id="rId21"/>
  </p:sldIdLst>
  <p:sldSz cx="9144000" cy="6858000" type="screen4x3"/>
  <p:notesSz cx="6858000" cy="100012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216" y="9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29AA6-354D-4390-85DC-3F75A1F2A9E2}" type="datetimeFigureOut">
              <a:rPr lang="de-AT" smtClean="0"/>
              <a:pPr/>
              <a:t>25.10.2014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99451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9499451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8F013-9A48-4BA4-AA46-1FE0BA2CDE79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7355E-87E8-49B8-8712-BF55F6AE5B98}" type="datetimeFigureOut">
              <a:rPr lang="de-AT" smtClean="0"/>
              <a:pPr/>
              <a:t>25.10.2014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50594"/>
            <a:ext cx="5486400" cy="4500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9451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99451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74633-13D2-4499-9A8E-71075B03FF6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1E46CD1-DE6F-47C5-9745-C5EE294FD1CA}" type="datetimeFigureOut">
              <a:rPr lang="de-AT" smtClean="0"/>
              <a:pPr/>
              <a:t>25.10.2014</a:t>
            </a:fld>
            <a:endParaRPr lang="de-AT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9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8147EC-22A6-4DEE-9B4D-4AB5757A4586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6CD1-DE6F-47C5-9745-C5EE294FD1CA}" type="datetimeFigureOut">
              <a:rPr lang="de-AT" smtClean="0"/>
              <a:pPr/>
              <a:t>25.10.2014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47EC-22A6-4DEE-9B4D-4AB5757A4586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1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1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3"/>
            <a:ext cx="2209800" cy="365125"/>
          </a:xfrm>
        </p:spPr>
        <p:txBody>
          <a:bodyPr/>
          <a:lstStyle/>
          <a:p>
            <a:fld id="{51E46CD1-DE6F-47C5-9745-C5EE294FD1CA}" type="datetimeFigureOut">
              <a:rPr lang="de-AT" smtClean="0"/>
              <a:pPr/>
              <a:t>25.10.2014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8"/>
            <a:ext cx="5573483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7" name="Rechteck 6"/>
          <p:cNvSpPr/>
          <p:nvPr/>
        </p:nvSpPr>
        <p:spPr bwMode="white">
          <a:xfrm>
            <a:off x="6096319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142039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142039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9" y="144463"/>
            <a:ext cx="533400" cy="244476"/>
          </a:xfrm>
        </p:spPr>
        <p:txBody>
          <a:bodyPr/>
          <a:lstStyle/>
          <a:p>
            <a:fld id="{668147EC-22A6-4DEE-9B4D-4AB5757A4586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6CD1-DE6F-47C5-9745-C5EE294FD1CA}" type="datetimeFigureOut">
              <a:rPr lang="de-AT" smtClean="0"/>
              <a:pPr/>
              <a:t>25.10.2014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8147EC-22A6-4DEE-9B4D-4AB5757A4586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1" y="2743201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6CD1-DE6F-47C5-9745-C5EE294FD1CA}" type="datetimeFigureOut">
              <a:rPr lang="de-AT" smtClean="0"/>
              <a:pPr/>
              <a:t>25.10.2014</a:t>
            </a:fld>
            <a:endParaRPr lang="de-AT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68147EC-22A6-4DEE-9B4D-4AB5757A4586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1E46CD1-DE6F-47C5-9745-C5EE294FD1CA}" type="datetimeFigureOut">
              <a:rPr lang="de-AT" smtClean="0"/>
              <a:pPr/>
              <a:t>25.10.2014</a:t>
            </a:fld>
            <a:endParaRPr lang="de-AT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68147EC-22A6-4DEE-9B4D-4AB5757A4586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1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1E46CD1-DE6F-47C5-9745-C5EE294FD1CA}" type="datetimeFigureOut">
              <a:rPr lang="de-AT" smtClean="0"/>
              <a:pPr/>
              <a:t>25.10.2014</a:t>
            </a:fld>
            <a:endParaRPr lang="de-AT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68147EC-22A6-4DEE-9B4D-4AB5757A4586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AT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6CD1-DE6F-47C5-9745-C5EE294FD1CA}" type="datetimeFigureOut">
              <a:rPr lang="de-AT" smtClean="0"/>
              <a:pPr/>
              <a:t>25.10.2014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8147EC-22A6-4DEE-9B4D-4AB5757A4586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6CD1-DE6F-47C5-9745-C5EE294FD1CA}" type="datetimeFigureOut">
              <a:rPr lang="de-AT" smtClean="0"/>
              <a:pPr/>
              <a:t>25.10.2014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8147EC-22A6-4DEE-9B4D-4AB5757A4586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1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6CD1-DE6F-47C5-9745-C5EE294FD1CA}" type="datetimeFigureOut">
              <a:rPr lang="de-AT" smtClean="0"/>
              <a:pPr/>
              <a:t>25.10.2014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8147EC-22A6-4DEE-9B4D-4AB5757A4586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1"/>
            <a:ext cx="2667000" cy="365125"/>
          </a:xfrm>
        </p:spPr>
        <p:txBody>
          <a:bodyPr rtlCol="0"/>
          <a:lstStyle/>
          <a:p>
            <a:fld id="{51E46CD1-DE6F-47C5-9745-C5EE294FD1CA}" type="datetimeFigureOut">
              <a:rPr lang="de-AT" smtClean="0"/>
              <a:pPr/>
              <a:t>25.10.2014</a:t>
            </a:fld>
            <a:endParaRPr lang="de-AT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68147EC-22A6-4DEE-9B4D-4AB5757A4586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7"/>
            <a:ext cx="4572000" cy="365125"/>
          </a:xfrm>
        </p:spPr>
        <p:txBody>
          <a:bodyPr rtlCol="0"/>
          <a:lstStyle/>
          <a:p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1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1E46CD1-DE6F-47C5-9745-C5EE294FD1CA}" type="datetimeFigureOut">
              <a:rPr lang="de-AT" smtClean="0"/>
              <a:pPr/>
              <a:t>25.10.2014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1" y="6248207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590549" y="1280160"/>
            <a:ext cx="8553451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68147EC-22A6-4DEE-9B4D-4AB5757A4586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1259632" y="1268760"/>
            <a:ext cx="7272808" cy="2376264"/>
          </a:xfrm>
        </p:spPr>
        <p:txBody>
          <a:bodyPr>
            <a:normAutofit/>
          </a:bodyPr>
          <a:lstStyle/>
          <a:p>
            <a:r>
              <a:rPr lang="de-AT" smtClean="0"/>
              <a:t>KompetenzorientiertE mathematikSCHULARBEITEN</a:t>
            </a:r>
            <a:br>
              <a:rPr lang="de-AT" smtClean="0"/>
            </a:br>
            <a:r>
              <a:rPr lang="de-AT" smtClean="0"/>
              <a:t>mit technologie</a:t>
            </a:r>
            <a:endParaRPr lang="de-AT"/>
          </a:p>
        </p:txBody>
      </p:sp>
      <p:sp>
        <p:nvSpPr>
          <p:cNvPr id="4" name="Unt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smtClean="0"/>
              <a:t>Mag. Gerhard Egger</a:t>
            </a:r>
            <a:endParaRPr lang="de-AT"/>
          </a:p>
        </p:txBody>
      </p:sp>
      <p:pic>
        <p:nvPicPr>
          <p:cNvPr id="6" name="Grafik 9" descr="log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6093296"/>
            <a:ext cx="19288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Grafik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6093296"/>
            <a:ext cx="1152128" cy="57606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Empfehlungen LSI 5.+6.Klasse</a:t>
            </a:r>
            <a:endParaRPr lang="de-AT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44824"/>
            <a:ext cx="7707624" cy="2023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"/>
          </p:nvPr>
        </p:nvSpPr>
        <p:spPr>
          <a:xfrm>
            <a:off x="611560" y="476672"/>
            <a:ext cx="3886200" cy="640080"/>
          </a:xfrm>
        </p:spPr>
        <p:txBody>
          <a:bodyPr>
            <a:normAutofit/>
          </a:bodyPr>
          <a:lstStyle/>
          <a:p>
            <a:r>
              <a:rPr lang="de-AT" sz="3200" smtClean="0"/>
              <a:t>SRP</a:t>
            </a:r>
            <a:endParaRPr lang="de-AT" sz="3200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609600" y="1772816"/>
            <a:ext cx="3886200" cy="4536504"/>
          </a:xfrm>
        </p:spPr>
        <p:txBody>
          <a:bodyPr>
            <a:normAutofit lnSpcReduction="10000"/>
          </a:bodyPr>
          <a:lstStyle/>
          <a:p>
            <a:r>
              <a:rPr lang="de-AT" smtClean="0"/>
              <a:t>für ganz Österreich</a:t>
            </a:r>
          </a:p>
          <a:p>
            <a:r>
              <a:rPr lang="de-AT" smtClean="0"/>
              <a:t>geregelt im SRP-Konzept</a:t>
            </a:r>
          </a:p>
          <a:p>
            <a:r>
              <a:rPr lang="de-AT" smtClean="0"/>
              <a:t>Punkteverteilung ?</a:t>
            </a:r>
          </a:p>
          <a:p>
            <a:r>
              <a:rPr lang="de-AT" smtClean="0"/>
              <a:t>SRP Grundkompetenzen</a:t>
            </a:r>
          </a:p>
          <a:p>
            <a:r>
              <a:rPr lang="de-AT" smtClean="0"/>
              <a:t>getestete Typ1 / Typ2</a:t>
            </a:r>
          </a:p>
          <a:p>
            <a:r>
              <a:rPr lang="de-AT" smtClean="0"/>
              <a:t>punktuelle Leistung</a:t>
            </a:r>
          </a:p>
          <a:p>
            <a:r>
              <a:rPr lang="de-AT" smtClean="0"/>
              <a:t>ergebnisorientiert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788024" y="476672"/>
            <a:ext cx="3886200" cy="640080"/>
          </a:xfrm>
        </p:spPr>
        <p:txBody>
          <a:bodyPr>
            <a:normAutofit/>
          </a:bodyPr>
          <a:lstStyle/>
          <a:p>
            <a:r>
              <a:rPr lang="de-AT" sz="3200" smtClean="0"/>
              <a:t>Schularbeit</a:t>
            </a:r>
            <a:endParaRPr lang="de-AT" sz="320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800600" y="1844824"/>
            <a:ext cx="4091880" cy="4464496"/>
          </a:xfrm>
        </p:spPr>
        <p:txBody>
          <a:bodyPr>
            <a:normAutofit fontScale="92500" lnSpcReduction="10000"/>
          </a:bodyPr>
          <a:lstStyle/>
          <a:p>
            <a:r>
              <a:rPr lang="de-AT" smtClean="0"/>
              <a:t>für konkrete Klasse</a:t>
            </a:r>
          </a:p>
          <a:p>
            <a:r>
              <a:rPr lang="de-AT" smtClean="0"/>
              <a:t>LBVO</a:t>
            </a:r>
            <a:br>
              <a:rPr lang="de-AT" smtClean="0"/>
            </a:br>
            <a:r>
              <a:rPr lang="de-AT" smtClean="0"/>
              <a:t>„Empfehlungen“ der LSI</a:t>
            </a:r>
          </a:p>
          <a:p>
            <a:r>
              <a:rPr lang="de-AT" smtClean="0"/>
              <a:t>Punkterechner ?</a:t>
            </a:r>
          </a:p>
          <a:p>
            <a:r>
              <a:rPr lang="de-AT" smtClean="0"/>
              <a:t>gesamter Lehrplan (Schwerpunkte)</a:t>
            </a:r>
          </a:p>
          <a:p>
            <a:r>
              <a:rPr lang="de-AT" smtClean="0"/>
              <a:t>nur Annäherung möglich</a:t>
            </a:r>
          </a:p>
          <a:p>
            <a:r>
              <a:rPr lang="de-AT" smtClean="0"/>
              <a:t>Teil der Jahresnote</a:t>
            </a:r>
          </a:p>
          <a:p>
            <a:r>
              <a:rPr lang="de-AT" smtClean="0"/>
              <a:t>prozessorientiert?</a:t>
            </a:r>
            <a:br>
              <a:rPr lang="de-AT" smtClean="0"/>
            </a:br>
            <a:r>
              <a:rPr lang="de-AT" smtClean="0"/>
              <a:t>Dokumentation?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de-AT" sz="4000" smtClean="0"/>
              <a:t>Technologieeinsatz bei mathematischen Aufgaben / Problemen</a:t>
            </a:r>
            <a:r>
              <a:rPr lang="de-AT" smtClean="0"/>
              <a:t/>
            </a:r>
            <a:br>
              <a:rPr lang="de-AT" smtClean="0"/>
            </a:br>
            <a:r>
              <a:rPr lang="de-AT" sz="2700" smtClean="0"/>
              <a:t>vgl. Bruder: Vortrag Salzburg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>
          <a:xfrm>
            <a:off x="323528" y="1844824"/>
            <a:ext cx="8568952" cy="4495800"/>
          </a:xfrm>
        </p:spPr>
        <p:txBody>
          <a:bodyPr>
            <a:noAutofit/>
          </a:bodyPr>
          <a:lstStyle/>
          <a:p>
            <a:pPr marL="396000" indent="-396000">
              <a:spcBef>
                <a:spcPts val="0"/>
              </a:spcBef>
              <a:spcAft>
                <a:spcPts val="300"/>
              </a:spcAft>
              <a:buSzPct val="110000"/>
              <a:buFont typeface="+mj-lt"/>
              <a:buAutoNum type="arabicPeriod"/>
            </a:pPr>
            <a:r>
              <a:rPr lang="de-DE" sz="2600" smtClean="0">
                <a:solidFill>
                  <a:srgbClr val="002060"/>
                </a:solidFill>
              </a:rPr>
              <a:t>Technologieeinsatz nicht erlaubt bzw. nicht sinnvoll möglich</a:t>
            </a:r>
          </a:p>
          <a:p>
            <a:pPr marL="396000" indent="-396000">
              <a:spcBef>
                <a:spcPts val="0"/>
              </a:spcBef>
              <a:spcAft>
                <a:spcPts val="300"/>
              </a:spcAft>
              <a:buSzPct val="110000"/>
              <a:buFont typeface="+mj-lt"/>
              <a:buAutoNum type="arabicPeriod"/>
            </a:pPr>
            <a:r>
              <a:rPr lang="de-DE" sz="2600" smtClean="0">
                <a:solidFill>
                  <a:srgbClr val="002060"/>
                </a:solidFill>
              </a:rPr>
              <a:t>Kontrollfunktion in einfachen Berechnungen bzw. für Begründungen</a:t>
            </a:r>
          </a:p>
          <a:p>
            <a:pPr marL="396000" indent="-396000">
              <a:spcBef>
                <a:spcPts val="0"/>
              </a:spcBef>
              <a:spcAft>
                <a:spcPts val="300"/>
              </a:spcAft>
              <a:buSzPct val="110000"/>
              <a:buFont typeface="+mj-lt"/>
              <a:buAutoNum type="arabicPeriod"/>
            </a:pPr>
            <a:r>
              <a:rPr lang="de-DE" sz="2600" smtClean="0">
                <a:solidFill>
                  <a:srgbClr val="002060"/>
                </a:solidFill>
              </a:rPr>
              <a:t>Reduktion von formalem Rechen- bzw. Konstruktionsaufwand; die Aufgabe wäre aber auch noch ohne Technologie lösbar</a:t>
            </a:r>
          </a:p>
          <a:p>
            <a:pPr marL="396000" indent="-396000">
              <a:spcBef>
                <a:spcPts val="0"/>
              </a:spcBef>
              <a:spcAft>
                <a:spcPts val="300"/>
              </a:spcAft>
              <a:buSzPct val="110000"/>
              <a:buFont typeface="+mj-lt"/>
              <a:buAutoNum type="arabicPeriod"/>
            </a:pPr>
            <a:r>
              <a:rPr lang="de-DE" sz="2600" smtClean="0">
                <a:solidFill>
                  <a:srgbClr val="002060"/>
                </a:solidFill>
              </a:rPr>
              <a:t>Unterstützung experimenteller Situationen, Prüfen von Vermutungen u.ä.</a:t>
            </a:r>
          </a:p>
          <a:p>
            <a:pPr marL="396000" indent="-396000">
              <a:spcBef>
                <a:spcPts val="0"/>
              </a:spcBef>
              <a:spcAft>
                <a:spcPts val="300"/>
              </a:spcAft>
              <a:buSzPct val="110000"/>
              <a:buFont typeface="+mj-lt"/>
              <a:buAutoNum type="arabicPeriod"/>
            </a:pPr>
            <a:r>
              <a:rPr lang="de-DE" sz="2600" smtClean="0">
                <a:solidFill>
                  <a:srgbClr val="002060"/>
                </a:solidFill>
              </a:rPr>
              <a:t>die Aufgabe ist wegen der Quantität der Daten bzw. Komplexität der Modellierung ohne Technologie nicht mehr (effektiv) lösbar</a:t>
            </a:r>
          </a:p>
          <a:p>
            <a:pPr marL="396000" indent="-396000">
              <a:spcBef>
                <a:spcPts val="0"/>
              </a:spcBef>
              <a:spcAft>
                <a:spcPts val="300"/>
              </a:spcAft>
              <a:buSzPct val="110000"/>
              <a:buFont typeface="+mj-lt"/>
              <a:buAutoNum type="arabicPeriod"/>
            </a:pPr>
            <a:r>
              <a:rPr lang="de-DE" sz="2600" smtClean="0">
                <a:solidFill>
                  <a:srgbClr val="002060"/>
                </a:solidFill>
              </a:rPr>
              <a:t>Erkundung </a:t>
            </a:r>
            <a:r>
              <a:rPr lang="de-DE" sz="2600" u="sng" smtClean="0">
                <a:solidFill>
                  <a:srgbClr val="002060"/>
                </a:solidFill>
              </a:rPr>
              <a:t>neuer</a:t>
            </a:r>
            <a:r>
              <a:rPr lang="de-DE" sz="2600" smtClean="0">
                <a:solidFill>
                  <a:srgbClr val="002060"/>
                </a:solidFill>
              </a:rPr>
              <a:t> mathematischer Zusammenhänge</a:t>
            </a:r>
            <a:endParaRPr lang="de-AT" sz="260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AT" sz="3200" b="1" smtClean="0"/>
              <a:t>TECHNOLOGIE IN DER PRÜFUNGSSITUATION</a:t>
            </a:r>
            <a:endParaRPr lang="de-AT" sz="3200" b="1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AT" smtClean="0"/>
              <a:t>T. nicht einsetzbar</a:t>
            </a:r>
          </a:p>
          <a:p>
            <a:r>
              <a:rPr lang="de-AT" smtClean="0"/>
              <a:t>T. löst / verändert / vereinfacht Bsp.</a:t>
            </a:r>
          </a:p>
          <a:p>
            <a:r>
              <a:rPr lang="de-AT" smtClean="0"/>
              <a:t>Kontrollfunktion / Zeitmanagement</a:t>
            </a:r>
          </a:p>
          <a:p>
            <a:r>
              <a:rPr lang="de-AT" smtClean="0"/>
              <a:t>T. übernimmt Rechenaufwand</a:t>
            </a:r>
          </a:p>
          <a:p>
            <a:r>
              <a:rPr lang="de-AT" smtClean="0"/>
              <a:t>T. übernimmt Darstellung</a:t>
            </a:r>
          </a:p>
          <a:p>
            <a:r>
              <a:rPr lang="de-AT" smtClean="0"/>
              <a:t>Modellierungswerkzeug</a:t>
            </a:r>
          </a:p>
          <a:p>
            <a:r>
              <a:rPr lang="de-AT" smtClean="0"/>
              <a:t>Experimentierwerkzeug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Grundkompetenzaufgaben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AT" smtClean="0"/>
              <a:t>inhaltlich: entspricht die Aufgabe den Grundkompetenzen?</a:t>
            </a:r>
          </a:p>
          <a:p>
            <a:r>
              <a:rPr lang="de-AT" smtClean="0"/>
              <a:t>formal: Sind die Anforderungen an eine Typ-1-Aufgabe erfüllt?</a:t>
            </a:r>
          </a:p>
          <a:p>
            <a:r>
              <a:rPr lang="de-AT" smtClean="0"/>
              <a:t>Schwierigkeitsgrad:</a:t>
            </a:r>
          </a:p>
          <a:p>
            <a:pPr lvl="1"/>
            <a:r>
              <a:rPr lang="de-AT" smtClean="0"/>
              <a:t>I	   zu leicht für Schularbeiten</a:t>
            </a:r>
          </a:p>
          <a:p>
            <a:pPr lvl="1"/>
            <a:r>
              <a:rPr lang="de-AT" smtClean="0"/>
              <a:t>II	   leichte Schularbeitsaufgabe</a:t>
            </a:r>
          </a:p>
          <a:p>
            <a:pPr lvl="1"/>
            <a:r>
              <a:rPr lang="de-AT" smtClean="0"/>
              <a:t>III	   anspruchsvolle Schularbeitsaufgabe</a:t>
            </a:r>
          </a:p>
          <a:p>
            <a:pPr lvl="1"/>
            <a:r>
              <a:rPr lang="de-AT" smtClean="0"/>
              <a:t>IV	   zu komplex für Teil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Übernahme von Rechenaufwand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smtClean="0"/>
              <a:t>Ermittle die Nullstellen</a:t>
            </a:r>
          </a:p>
          <a:p>
            <a:pPr lvl="1"/>
            <a:r>
              <a:rPr lang="de-AT" smtClean="0"/>
              <a:t>f(x) = 2x – 7</a:t>
            </a:r>
          </a:p>
          <a:p>
            <a:pPr lvl="1"/>
            <a:r>
              <a:rPr lang="de-AT" smtClean="0"/>
              <a:t>f(x) = x² + 4x – 21 </a:t>
            </a:r>
          </a:p>
          <a:p>
            <a:pPr lvl="1"/>
            <a:r>
              <a:rPr lang="de-AT" smtClean="0"/>
              <a:t>f(x) = 105x³ – 331x² – 2574x + 760</a:t>
            </a:r>
          </a:p>
          <a:p>
            <a:r>
              <a:rPr lang="de-AT" smtClean="0"/>
              <a:t>Wahl des Operators:</a:t>
            </a:r>
          </a:p>
          <a:p>
            <a:pPr lvl="1"/>
            <a:r>
              <a:rPr lang="de-AT" smtClean="0"/>
              <a:t>ermittle</a:t>
            </a:r>
          </a:p>
          <a:p>
            <a:pPr lvl="1"/>
            <a:r>
              <a:rPr lang="de-AT" smtClean="0"/>
              <a:t>berechne</a:t>
            </a:r>
          </a:p>
          <a:p>
            <a:pPr lvl="1"/>
            <a:r>
              <a:rPr lang="de-AT" smtClean="0"/>
              <a:t>erkläre</a:t>
            </a:r>
          </a:p>
          <a:p>
            <a:r>
              <a:rPr lang="de-AT" smtClean="0"/>
              <a:t>übersichtliche Zahlen / unübersichtliche Zahlen</a:t>
            </a:r>
          </a:p>
          <a:p>
            <a:r>
              <a:rPr lang="de-AT" smtClean="0"/>
              <a:t>große Datenmengen (Angabe auf einem File?)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Darstellung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AT" smtClean="0"/>
              <a:t>geg. Funktionsterm – ges. Interpretation im Kontext</a:t>
            </a:r>
          </a:p>
          <a:p>
            <a:pPr lvl="1"/>
            <a:r>
              <a:rPr lang="de-AT" smtClean="0"/>
              <a:t>Dokumentation im File</a:t>
            </a:r>
          </a:p>
          <a:p>
            <a:pPr lvl="1"/>
            <a:r>
              <a:rPr lang="de-AT" smtClean="0"/>
              <a:t>Skizze händisch</a:t>
            </a:r>
          </a:p>
          <a:p>
            <a:r>
              <a:rPr lang="de-AT" smtClean="0"/>
              <a:t>statistische Darstellung</a:t>
            </a:r>
          </a:p>
          <a:p>
            <a:pPr lvl="1"/>
            <a:r>
              <a:rPr lang="de-AT" smtClean="0"/>
              <a:t>händische Grafik</a:t>
            </a:r>
          </a:p>
          <a:p>
            <a:pPr lvl="1"/>
            <a:r>
              <a:rPr lang="de-AT" smtClean="0"/>
              <a:t>Dokumentation im File</a:t>
            </a:r>
          </a:p>
          <a:p>
            <a:pPr lvl="1"/>
            <a:r>
              <a:rPr lang="de-AT" smtClean="0"/>
              <a:t>nur Interpretation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ts val="4000"/>
              </a:lnSpc>
            </a:pPr>
            <a:r>
              <a:rPr lang="de-AT" smtClean="0"/>
              <a:t>Einführung der Technologie für Schularbeiten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 fontScale="92500" lnSpcReduction="10000"/>
          </a:bodyPr>
          <a:lstStyle/>
          <a:p>
            <a:r>
              <a:rPr lang="de-AT" smtClean="0"/>
              <a:t>allgemeine informationstechnologische Skills</a:t>
            </a:r>
          </a:p>
          <a:p>
            <a:r>
              <a:rPr lang="de-AT" smtClean="0"/>
              <a:t>Vertrautheit mit der Mathe-Technologie</a:t>
            </a:r>
          </a:p>
          <a:p>
            <a:r>
              <a:rPr lang="de-AT" smtClean="0"/>
              <a:t>Reflexion über Sinnhaftigkeit des Technologieeinsatzes (gezielter Einsatz, Zeitmanagement)</a:t>
            </a:r>
          </a:p>
          <a:p>
            <a:r>
              <a:rPr lang="de-AT" smtClean="0"/>
              <a:t>Konventionen für Dokumentation</a:t>
            </a:r>
          </a:p>
          <a:p>
            <a:pPr lvl="1"/>
            <a:r>
              <a:rPr lang="de-AT" smtClean="0"/>
              <a:t>alles händisch</a:t>
            </a:r>
          </a:p>
          <a:p>
            <a:pPr lvl="1"/>
            <a:r>
              <a:rPr lang="de-AT" smtClean="0"/>
              <a:t>Quell-Files (GeoGebra, NSpire, Excel, …)</a:t>
            </a:r>
          </a:p>
          <a:p>
            <a:pPr lvl="1"/>
            <a:r>
              <a:rPr lang="de-AT" smtClean="0"/>
              <a:t>eigene Dokumentationsfiles (Word o.ä.)</a:t>
            </a:r>
          </a:p>
          <a:p>
            <a:r>
              <a:rPr lang="de-AT" smtClean="0"/>
              <a:t>Beachtung der Operatoren („ermittle“, „berechne“, …)</a:t>
            </a:r>
          </a:p>
          <a:p>
            <a:pPr lvl="1"/>
            <a:r>
              <a:rPr lang="de-AT" smtClean="0"/>
              <a:t>Methode offen / bestimmte Methode</a:t>
            </a:r>
          </a:p>
          <a:p>
            <a:r>
              <a:rPr lang="de-AT" smtClean="0"/>
              <a:t>Probeschularbeit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smtClean="0"/>
              <a:t>Typ1 – holistische Betrachtungsweise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AT" smtClean="0"/>
              <a:t>1 Grundkompetenz</a:t>
            </a:r>
          </a:p>
          <a:p>
            <a:r>
              <a:rPr lang="de-AT" smtClean="0"/>
              <a:t>1 Lösungsschritt</a:t>
            </a:r>
          </a:p>
          <a:p>
            <a:r>
              <a:rPr lang="de-AT" smtClean="0"/>
              <a:t>0/1-Beurteilung (oder 0/2)</a:t>
            </a:r>
            <a:br>
              <a:rPr lang="de-AT" smtClean="0"/>
            </a:br>
            <a:r>
              <a:rPr lang="de-AT" smtClean="0"/>
              <a:t>Punktevergabe, wenn die Grundkompetenz erfüllt worden ist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Scannen0001.jpg"/>
          <p:cNvPicPr>
            <a:picLocks noChangeAspect="1"/>
          </p:cNvPicPr>
          <p:nvPr/>
        </p:nvPicPr>
        <p:blipFill>
          <a:blip r:embed="rId2" cstate="print"/>
          <a:srcRect b="43700"/>
          <a:stretch>
            <a:fillRect/>
          </a:stretch>
        </p:blipFill>
        <p:spPr>
          <a:xfrm>
            <a:off x="1547664" y="188640"/>
            <a:ext cx="6264696" cy="6194512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6012160" y="2276872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mtClean="0"/>
              <a:t>Lösungsschlüssel bifie:</a:t>
            </a:r>
            <a:br>
              <a:rPr lang="de-AT" smtClean="0"/>
            </a:br>
            <a:r>
              <a:rPr lang="de-AT" smtClean="0"/>
              <a:t>tan </a:t>
            </a:r>
            <a:r>
              <a:rPr lang="de-AT" smtClean="0">
                <a:sym typeface="Symbol"/>
              </a:rPr>
              <a:t> = a / c</a:t>
            </a:r>
            <a:br>
              <a:rPr lang="de-AT" smtClean="0">
                <a:sym typeface="Symbol"/>
              </a:rPr>
            </a:br>
            <a:r>
              <a:rPr lang="de-AT" smtClean="0">
                <a:sym typeface="Symbol"/>
              </a:rPr>
              <a:t>Winkel muss nicht explizit ausgedrückt werden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5" y="2276872"/>
            <a:ext cx="8364929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AT" sz="3600" smtClean="0"/>
              <a:t>gesetzliche Bestimmungen für Schularbeiten (Lehrplan, LBVO)</a:t>
            </a:r>
            <a:endParaRPr lang="de-AT" sz="36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39552" y="332656"/>
            <a:ext cx="813690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  <a:tab pos="900113" algn="l"/>
              </a:tabLst>
            </a:pPr>
            <a:r>
              <a:rPr kumimoji="0" lang="de-A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AG-M 2.3 	</a:t>
            </a:r>
            <a:br>
              <a:rPr kumimoji="0" lang="de-A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de-A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Quadratische Gleichungen in einer Variablen umformen/lösen, über Lösungsfälle Bescheid wissen, Lösungen und Lösungsfälle (auch geometrisch) deuten können</a:t>
            </a:r>
            <a:endParaRPr kumimoji="0" lang="de-AT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755576" y="1988840"/>
            <a:ext cx="74168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smtClean="0">
                <a:latin typeface="Arial" pitchFamily="34" charset="0"/>
                <a:cs typeface="Arial" pitchFamily="34" charset="0"/>
              </a:rPr>
              <a:t>Gib eine quadratische Gleichung mit der Lösungsmenge L = { 3, 7 } an!</a:t>
            </a:r>
          </a:p>
          <a:p>
            <a:endParaRPr lang="de-AT" sz="2400" smtClean="0">
              <a:latin typeface="Arial" pitchFamily="34" charset="0"/>
              <a:cs typeface="Arial" pitchFamily="34" charset="0"/>
            </a:endParaRPr>
          </a:p>
          <a:p>
            <a:r>
              <a:rPr lang="de-AT" sz="2400" smtClean="0">
                <a:latin typeface="Arial" pitchFamily="34" charset="0"/>
                <a:cs typeface="Arial" pitchFamily="34" charset="0"/>
              </a:rPr>
              <a:t>( x – 3 ) </a:t>
            </a:r>
            <a:r>
              <a:rPr lang="de-AT" sz="2400" smtClean="0">
                <a:latin typeface="Arial" pitchFamily="34" charset="0"/>
                <a:cs typeface="Arial" pitchFamily="34" charset="0"/>
                <a:sym typeface="Symbol"/>
              </a:rPr>
              <a:t> ( x – 7 ) = 0</a:t>
            </a:r>
          </a:p>
          <a:p>
            <a:r>
              <a:rPr lang="de-AT" sz="2400" smtClean="0">
                <a:latin typeface="Arial" pitchFamily="34" charset="0"/>
                <a:cs typeface="Arial" pitchFamily="34" charset="0"/>
                <a:sym typeface="Symbol"/>
              </a:rPr>
              <a:t>x² – 10x + </a:t>
            </a:r>
            <a:r>
              <a:rPr lang="de-AT" sz="2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12</a:t>
            </a:r>
            <a:r>
              <a:rPr lang="de-AT" sz="2400" smtClean="0">
                <a:latin typeface="Arial" pitchFamily="34" charset="0"/>
                <a:cs typeface="Arial" pitchFamily="34" charset="0"/>
                <a:sym typeface="Symbol"/>
              </a:rPr>
              <a:t> = 0</a:t>
            </a:r>
            <a:endParaRPr lang="de-AT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55576" y="4365104"/>
            <a:ext cx="74168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smtClean="0">
                <a:latin typeface="Arial" pitchFamily="34" charset="0"/>
                <a:cs typeface="Arial" pitchFamily="34" charset="0"/>
              </a:rPr>
              <a:t>Variante: </a:t>
            </a:r>
          </a:p>
          <a:p>
            <a:r>
              <a:rPr lang="de-AT" sz="2400" smtClean="0">
                <a:latin typeface="Arial" pitchFamily="34" charset="0"/>
                <a:cs typeface="Arial" pitchFamily="34" charset="0"/>
              </a:rPr>
              <a:t>Eine quadratische Gleichung a</a:t>
            </a:r>
            <a:r>
              <a:rPr lang="de-AT" sz="2400" smtClean="0">
                <a:latin typeface="Arial" pitchFamily="34" charset="0"/>
                <a:cs typeface="Arial" pitchFamily="34" charset="0"/>
                <a:sym typeface="Symbol"/>
              </a:rPr>
              <a:t>x² + bx + c = 0 hat die</a:t>
            </a:r>
            <a:r>
              <a:rPr lang="de-AT" sz="2400" smtClean="0">
                <a:latin typeface="Arial" pitchFamily="34" charset="0"/>
                <a:cs typeface="Arial" pitchFamily="34" charset="0"/>
              </a:rPr>
              <a:t> Lösungsmenge L = { 3, 7 }</a:t>
            </a:r>
            <a:br>
              <a:rPr lang="de-AT" sz="2400" smtClean="0">
                <a:latin typeface="Arial" pitchFamily="34" charset="0"/>
                <a:cs typeface="Arial" pitchFamily="34" charset="0"/>
              </a:rPr>
            </a:br>
            <a:r>
              <a:rPr lang="de-AT" sz="2400" smtClean="0">
                <a:latin typeface="Arial" pitchFamily="34" charset="0"/>
                <a:cs typeface="Arial" pitchFamily="34" charset="0"/>
              </a:rPr>
              <a:t>Gib die Koeffizienten dieser Gleichung an!</a:t>
            </a:r>
          </a:p>
          <a:p>
            <a:r>
              <a:rPr lang="de-AT" sz="2400" smtClean="0">
                <a:latin typeface="Arial" pitchFamily="34" charset="0"/>
                <a:cs typeface="Arial" pitchFamily="34" charset="0"/>
              </a:rPr>
              <a:t>a = _____          b = _____          c = _____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996952"/>
            <a:ext cx="305752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72816"/>
            <a:ext cx="7896204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AT" sz="3600" smtClean="0"/>
              <a:t>verpflichtende Bestimmungen für Schularbeiten</a:t>
            </a:r>
            <a:endParaRPr lang="de-AT" sz="360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11560" y="1772816"/>
            <a:ext cx="8153400" cy="4495800"/>
          </a:xfrm>
        </p:spPr>
        <p:txBody>
          <a:bodyPr>
            <a:normAutofit fontScale="92500" lnSpcReduction="20000"/>
          </a:bodyPr>
          <a:lstStyle/>
          <a:p>
            <a:r>
              <a:rPr lang="de-AT" smtClean="0"/>
              <a:t>Ab der 7. Klasse müssen mehrstündige Schularbeiten zweigeteilt werden.</a:t>
            </a:r>
          </a:p>
          <a:p>
            <a:pPr lvl="1"/>
            <a:r>
              <a:rPr lang="de-AT" smtClean="0"/>
              <a:t>zeitliche Trennung</a:t>
            </a:r>
          </a:p>
          <a:p>
            <a:pPr lvl="1"/>
            <a:r>
              <a:rPr lang="de-AT" smtClean="0"/>
              <a:t>inhaltliche Trennung</a:t>
            </a:r>
          </a:p>
          <a:p>
            <a:pPr lvl="2"/>
            <a:r>
              <a:rPr lang="de-AT" smtClean="0"/>
              <a:t>Grundkompetenzen</a:t>
            </a:r>
          </a:p>
          <a:p>
            <a:pPr lvl="2"/>
            <a:r>
              <a:rPr lang="de-AT" smtClean="0"/>
              <a:t>Vernetzung von Grundkompetenzen</a:t>
            </a:r>
            <a:br>
              <a:rPr lang="de-AT" smtClean="0"/>
            </a:br>
            <a:r>
              <a:rPr lang="de-AT" smtClean="0"/>
              <a:t>weitere Lehrplankompetenzen</a:t>
            </a:r>
            <a:br>
              <a:rPr lang="de-AT" smtClean="0"/>
            </a:br>
            <a:r>
              <a:rPr lang="de-AT" smtClean="0"/>
              <a:t>Variante LSI: Vernetzung, Reflexion, eigenständige Anwendung von GK</a:t>
            </a:r>
          </a:p>
          <a:p>
            <a:r>
              <a:rPr lang="de-AT" smtClean="0"/>
              <a:t>Beurteilung:</a:t>
            </a:r>
          </a:p>
          <a:p>
            <a:pPr lvl="1"/>
            <a:r>
              <a:rPr lang="de-AT" smtClean="0"/>
              <a:t>Genügend – Grundkompetenzen überwiegend</a:t>
            </a:r>
          </a:p>
          <a:p>
            <a:pPr lvl="1"/>
            <a:r>
              <a:rPr lang="de-AT" smtClean="0"/>
              <a:t>Gut – nicht ausschließlich mit GK erreichbar</a:t>
            </a:r>
            <a:br>
              <a:rPr lang="de-AT" smtClean="0"/>
            </a:br>
            <a:endParaRPr lang="de-AT" smtClean="0"/>
          </a:p>
          <a:p>
            <a:pPr lvl="2"/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smtClean="0"/>
              <a:t>Punkteschlüssel LSI Rögner</a:t>
            </a:r>
            <a:br>
              <a:rPr lang="de-AT" smtClean="0"/>
            </a:br>
            <a:r>
              <a:rPr lang="de-AT" sz="3100" smtClean="0"/>
              <a:t>(Entwurf)</a:t>
            </a:r>
            <a:endParaRPr lang="de-A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972" y="1916832"/>
            <a:ext cx="8909724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hteck 5"/>
          <p:cNvSpPr/>
          <p:nvPr/>
        </p:nvSpPr>
        <p:spPr>
          <a:xfrm>
            <a:off x="6660232" y="3717032"/>
            <a:ext cx="36004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Textfeld 4"/>
          <p:cNvSpPr txBox="1"/>
          <p:nvPr/>
        </p:nvSpPr>
        <p:spPr>
          <a:xfrm>
            <a:off x="6660232" y="3645024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000" b="1" smtClean="0"/>
              <a:t>33</a:t>
            </a:r>
            <a:endParaRPr lang="de-AT" sz="2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AT" sz="3600" smtClean="0"/>
              <a:t>aus dem Entwurf für die Empfehlungen von LSI Rögner</a:t>
            </a:r>
            <a:endParaRPr lang="de-AT" sz="360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44824"/>
            <a:ext cx="8189791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Schularbeitenstoff</a:t>
            </a:r>
            <a:endParaRPr lang="de-AT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00808"/>
            <a:ext cx="6686550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509120"/>
            <a:ext cx="67341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feld 4"/>
          <p:cNvSpPr txBox="1"/>
          <p:nvPr/>
        </p:nvSpPr>
        <p:spPr>
          <a:xfrm>
            <a:off x="5364088" y="436510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mtClean="0"/>
              <a:t>Leitfaden (Dangl, Sattlberger)</a:t>
            </a:r>
            <a:endParaRPr lang="de-AT"/>
          </a:p>
        </p:txBody>
      </p:sp>
      <p:sp>
        <p:nvSpPr>
          <p:cNvPr id="6" name="Textfeld 5"/>
          <p:cNvSpPr txBox="1"/>
          <p:nvPr/>
        </p:nvSpPr>
        <p:spPr>
          <a:xfrm>
            <a:off x="5436096" y="6165304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mtClean="0"/>
              <a:t>Empfehlungen LSI</a:t>
            </a:r>
            <a:endParaRPr lang="de-AT"/>
          </a:p>
        </p:txBody>
      </p:sp>
      <p:cxnSp>
        <p:nvCxnSpPr>
          <p:cNvPr id="9" name="Gerade Verbindung 8"/>
          <p:cNvCxnSpPr/>
          <p:nvPr/>
        </p:nvCxnSpPr>
        <p:spPr>
          <a:xfrm>
            <a:off x="1259632" y="4221088"/>
            <a:ext cx="597666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>
            <a:off x="827584" y="6021288"/>
            <a:ext cx="640871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827584" y="6237312"/>
            <a:ext cx="115212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Beurteilung</a:t>
            </a:r>
            <a:endParaRPr lang="de-AT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772816"/>
            <a:ext cx="778486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feld 3"/>
          <p:cNvSpPr txBox="1"/>
          <p:nvPr/>
        </p:nvSpPr>
        <p:spPr>
          <a:xfrm>
            <a:off x="6732240" y="328498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mtClean="0"/>
              <a:t>Leitfaden</a:t>
            </a:r>
            <a:endParaRPr lang="de-AT"/>
          </a:p>
        </p:txBody>
      </p:sp>
      <p:cxnSp>
        <p:nvCxnSpPr>
          <p:cNvPr id="5" name="Gerade Verbindung 4"/>
          <p:cNvCxnSpPr/>
          <p:nvPr/>
        </p:nvCxnSpPr>
        <p:spPr>
          <a:xfrm>
            <a:off x="755576" y="2564904"/>
            <a:ext cx="3600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3059832" y="2996952"/>
            <a:ext cx="223224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 flipV="1">
            <a:off x="7956376" y="2276872"/>
            <a:ext cx="432048" cy="25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645024"/>
            <a:ext cx="7901931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7" y="4581128"/>
            <a:ext cx="8147191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Gerade Verbindung 6"/>
          <p:cNvCxnSpPr/>
          <p:nvPr/>
        </p:nvCxnSpPr>
        <p:spPr>
          <a:xfrm>
            <a:off x="3347864" y="4221088"/>
            <a:ext cx="158417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6084168" y="537321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mtClean="0"/>
              <a:t>Empfehlungen LSI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Empfehlungen LSI 5.+6.Klasse</a:t>
            </a:r>
            <a:endParaRPr lang="de-AT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916832"/>
            <a:ext cx="7349061" cy="382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Galathe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Galathe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435</Words>
  <Application>Microsoft Office PowerPoint</Application>
  <PresentationFormat>Bildschirmpräsentation (4:3)</PresentationFormat>
  <Paragraphs>105</Paragraphs>
  <Slides>20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1" baseType="lpstr">
      <vt:lpstr>Galathea</vt:lpstr>
      <vt:lpstr>KompetenzorientiertE mathematikSCHULARBEITEN mit technologie</vt:lpstr>
      <vt:lpstr>gesetzliche Bestimmungen für Schularbeiten (Lehrplan, LBVO)</vt:lpstr>
      <vt:lpstr>Folie 3</vt:lpstr>
      <vt:lpstr>verpflichtende Bestimmungen für Schularbeiten</vt:lpstr>
      <vt:lpstr>Punkteschlüssel LSI Rögner (Entwurf)</vt:lpstr>
      <vt:lpstr>aus dem Entwurf für die Empfehlungen von LSI Rögner</vt:lpstr>
      <vt:lpstr>Schularbeitenstoff</vt:lpstr>
      <vt:lpstr>Beurteilung</vt:lpstr>
      <vt:lpstr>Empfehlungen LSI 5.+6.Klasse</vt:lpstr>
      <vt:lpstr>Empfehlungen LSI 5.+6.Klasse</vt:lpstr>
      <vt:lpstr>Folie 11</vt:lpstr>
      <vt:lpstr>Technologieeinsatz bei mathematischen Aufgaben / Problemen vgl. Bruder: Vortrag Salzburg</vt:lpstr>
      <vt:lpstr>TECHNOLOGIE IN DER PRÜFUNGSSITUATION</vt:lpstr>
      <vt:lpstr>Grundkompetenzaufgaben</vt:lpstr>
      <vt:lpstr>Übernahme von Rechenaufwand</vt:lpstr>
      <vt:lpstr>Darstellung</vt:lpstr>
      <vt:lpstr>Einführung der Technologie für Schularbeiten</vt:lpstr>
      <vt:lpstr>Typ1 – holistische Betrachtungsweise</vt:lpstr>
      <vt:lpstr>Folie 19</vt:lpstr>
      <vt:lpstr>Folie 20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Grundkompetenzen Typ 1 – Beispiele Technologie</dc:title>
  <dc:creator>Gerhard</dc:creator>
  <cp:lastModifiedBy>Gerhard</cp:lastModifiedBy>
  <cp:revision>129</cp:revision>
  <dcterms:created xsi:type="dcterms:W3CDTF">2013-01-04T10:16:43Z</dcterms:created>
  <dcterms:modified xsi:type="dcterms:W3CDTF">2014-10-25T07:24:00Z</dcterms:modified>
</cp:coreProperties>
</file>